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71" r:id="rId3"/>
    <p:sldId id="272" r:id="rId4"/>
    <p:sldId id="319" r:id="rId5"/>
    <p:sldId id="328" r:id="rId6"/>
    <p:sldId id="327" r:id="rId7"/>
    <p:sldId id="321" r:id="rId8"/>
    <p:sldId id="324" r:id="rId9"/>
    <p:sldId id="350" r:id="rId10"/>
    <p:sldId id="322" r:id="rId11"/>
    <p:sldId id="333" r:id="rId12"/>
    <p:sldId id="334" r:id="rId13"/>
    <p:sldId id="344" r:id="rId14"/>
    <p:sldId id="345" r:id="rId15"/>
    <p:sldId id="346" r:id="rId16"/>
    <p:sldId id="347" r:id="rId17"/>
    <p:sldId id="348" r:id="rId18"/>
    <p:sldId id="335" r:id="rId19"/>
    <p:sldId id="331" r:id="rId20"/>
    <p:sldId id="336" r:id="rId21"/>
    <p:sldId id="330" r:id="rId22"/>
    <p:sldId id="31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5C53"/>
    <a:srgbClr val="E6C39C"/>
    <a:srgbClr val="8E746D"/>
    <a:srgbClr val="6B5049"/>
    <a:srgbClr val="83685F"/>
    <a:srgbClr val="483631"/>
    <a:srgbClr val="9F9538"/>
    <a:srgbClr val="B5AE71"/>
    <a:srgbClr val="8F8104"/>
    <a:srgbClr val="7CD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8" d="100"/>
          <a:sy n="78" d="100"/>
        </p:scale>
        <p:origin x="189" y="39"/>
      </p:cViewPr>
      <p:guideLst>
        <p:guide orient="horz" pos="2183"/>
        <p:guide pos="382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2022/6/29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F1E7F4-AA90-41FB-872F-62FC65FD195C}" type="datetimeFigureOut">
              <a:rPr lang="zh-CN" altLang="en-US" smtClean="0"/>
              <a:t>2022/6/29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EAEB28-2C4A-4F70-AE8A-14278BD7E96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1E7F4-AA90-41FB-872F-62FC65FD195C}" type="datetimeFigureOut">
              <a:rPr lang="zh-CN" altLang="en-US" smtClean="0"/>
              <a:t>2022/6/29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AEB28-2C4A-4F70-AE8A-14278BD7E96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8.jp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DELL\Pictures\西北师范大学\8595e3ably1gkjwbhssgcj21og3k0u0y.jpg8595e3ably1gkjwbhssgcj21og3k0u0y"/>
          <p:cNvPicPr>
            <a:picLocks noChangeAspect="1"/>
          </p:cNvPicPr>
          <p:nvPr/>
        </p:nvPicPr>
        <p:blipFill>
          <a:blip r:embed="rId2"/>
          <a:srcRect/>
          <a:stretch>
            <a:fillRect/>
          </a:stretch>
        </p:blipFill>
        <p:spPr>
          <a:xfrm>
            <a:off x="0" y="0"/>
            <a:ext cx="12191365" cy="6946900"/>
          </a:xfrm>
          <a:prstGeom prst="rect">
            <a:avLst/>
          </a:prstGeom>
        </p:spPr>
      </p:pic>
      <p:sp>
        <p:nvSpPr>
          <p:cNvPr id="7" name="矩形 6"/>
          <p:cNvSpPr/>
          <p:nvPr/>
        </p:nvSpPr>
        <p:spPr>
          <a:xfrm>
            <a:off x="3541395" y="2487295"/>
            <a:ext cx="8650605" cy="2981325"/>
          </a:xfrm>
          <a:prstGeom prst="rect">
            <a:avLst/>
          </a:prstGeom>
          <a:solidFill>
            <a:srgbClr val="483631">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60190" y="2927985"/>
            <a:ext cx="8004810" cy="10147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6000" dirty="0">
                <a:solidFill>
                  <a:schemeClr val="bg1"/>
                </a:solidFill>
                <a:latin typeface="方正姚体" panose="02010601030101010101" charset="-122"/>
                <a:ea typeface="方正姚体" panose="02010601030101010101" charset="-122"/>
              </a:rPr>
              <a:t>背包问题知识社区系统</a:t>
            </a:r>
          </a:p>
        </p:txBody>
      </p:sp>
      <p:sp>
        <p:nvSpPr>
          <p:cNvPr id="9" name="矩形 8"/>
          <p:cNvSpPr/>
          <p:nvPr/>
        </p:nvSpPr>
        <p:spPr>
          <a:xfrm>
            <a:off x="6256020" y="4356100"/>
            <a:ext cx="4578985" cy="707886"/>
          </a:xfrm>
          <a:prstGeom prst="rect">
            <a:avLst/>
          </a:prstGeom>
        </p:spPr>
        <p:txBody>
          <a:bodyPr wrap="square">
            <a:spAutoFit/>
          </a:bodyPr>
          <a:lstStyle/>
          <a:p>
            <a:r>
              <a:rPr lang="zh-CN" altLang="en-US" sz="4000" dirty="0">
                <a:solidFill>
                  <a:schemeClr val="bg1">
                    <a:lumMod val="95000"/>
                  </a:schemeClr>
                </a:solidFill>
                <a:latin typeface="方正姚体" panose="02010601030101010101" charset="-122"/>
                <a:ea typeface="方正姚体" panose="02010601030101010101" charset="-122"/>
              </a:rPr>
              <a:t>汇报人：张圆圆</a:t>
            </a:r>
          </a:p>
        </p:txBody>
      </p:sp>
      <p:sp>
        <p:nvSpPr>
          <p:cNvPr id="12" name="矩形 11"/>
          <p:cNvSpPr/>
          <p:nvPr/>
        </p:nvSpPr>
        <p:spPr>
          <a:xfrm>
            <a:off x="3752850" y="2743200"/>
            <a:ext cx="8629650" cy="247650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69080" y="3942715"/>
            <a:ext cx="7308215" cy="76200"/>
          </a:xfrm>
          <a:prstGeom prst="rect">
            <a:avLst/>
          </a:prstGeom>
          <a:solidFill>
            <a:srgbClr val="7A5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52645" y="4165600"/>
            <a:ext cx="7308215" cy="76200"/>
          </a:xfrm>
          <a:prstGeom prst="rect">
            <a:avLst/>
          </a:prstGeom>
          <a:solidFill>
            <a:srgbClr val="6B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7116445" y="405765"/>
            <a:ext cx="1891665" cy="18916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082454" y="114300"/>
            <a:ext cx="5494655"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用户类</a:t>
            </a:r>
          </a:p>
        </p:txBody>
      </p:sp>
      <p:pic>
        <p:nvPicPr>
          <p:cNvPr id="6146" name="Picture 2">
            <a:extLst>
              <a:ext uri="{FF2B5EF4-FFF2-40B4-BE49-F238E27FC236}">
                <a16:creationId xmlns:a16="http://schemas.microsoft.com/office/drawing/2014/main" id="{1C6FE6E1-8BCE-2203-7DE3-AF6BCF1A7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54" y="5488226"/>
            <a:ext cx="5760000" cy="96418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E912AC6-4210-CAC7-C30E-FBBE5EAA8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566" y="1050991"/>
            <a:ext cx="4766466" cy="561372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F188199-258B-58BA-6D46-EE8FE25AACC5}"/>
              </a:ext>
            </a:extLst>
          </p:cNvPr>
          <p:cNvSpPr txBox="1"/>
          <p:nvPr/>
        </p:nvSpPr>
        <p:spPr>
          <a:xfrm>
            <a:off x="314010" y="1369774"/>
            <a:ext cx="5648444" cy="3785652"/>
          </a:xfrm>
          <a:prstGeom prst="rect">
            <a:avLst/>
          </a:prstGeom>
          <a:noFill/>
        </p:spPr>
        <p:txBody>
          <a:bodyPr wrap="square" rtlCol="0">
            <a:spAutoFit/>
          </a:bodyPr>
          <a:lstStyle/>
          <a:p>
            <a:r>
              <a:rPr lang="en-US" altLang="zh-CN" sz="2400" b="0" i="0" dirty="0">
                <a:solidFill>
                  <a:schemeClr val="bg1"/>
                </a:solidFill>
                <a:effectLst/>
                <a:latin typeface="UbuntuMono"/>
              </a:rPr>
              <a:t>	</a:t>
            </a:r>
            <a:r>
              <a:rPr lang="zh-CN" altLang="en-US" sz="2400" b="0" i="0" dirty="0">
                <a:solidFill>
                  <a:schemeClr val="bg1"/>
                </a:solidFill>
                <a:effectLst/>
                <a:latin typeface="UbuntuMono"/>
              </a:rPr>
              <a:t>用户进入社区如账号已存在直接登录，账号不存在进行新用户注册。已有帐号若忘记密码跳转到</a:t>
            </a:r>
            <a:r>
              <a:rPr lang="en-US" altLang="zh-CN" sz="2400" b="0" i="0" dirty="0" err="1">
                <a:solidFill>
                  <a:schemeClr val="bg1"/>
                </a:solidFill>
                <a:effectLst/>
                <a:latin typeface="UbuntuMono"/>
              </a:rPr>
              <a:t>ChangePwdActivity</a:t>
            </a:r>
            <a:r>
              <a:rPr lang="zh-CN" altLang="en-US" sz="2400" b="0" i="0" dirty="0">
                <a:solidFill>
                  <a:schemeClr val="bg1"/>
                </a:solidFill>
                <a:effectLst/>
                <a:latin typeface="UbuntuMono"/>
              </a:rPr>
              <a:t>修改密码</a:t>
            </a:r>
            <a:r>
              <a:rPr lang="en-US" altLang="zh-CN" sz="2400" b="0" i="0" dirty="0">
                <a:solidFill>
                  <a:schemeClr val="bg1"/>
                </a:solidFill>
                <a:effectLst/>
                <a:latin typeface="UbuntuMono"/>
              </a:rPr>
              <a:t>-&gt;</a:t>
            </a:r>
            <a:r>
              <a:rPr lang="zh-CN" altLang="en-US" sz="2400" b="0" i="0" dirty="0">
                <a:solidFill>
                  <a:schemeClr val="bg1"/>
                </a:solidFill>
                <a:effectLst/>
                <a:latin typeface="UbuntuMono"/>
              </a:rPr>
              <a:t>输入账号，联系方式，与数据库中信息匹配</a:t>
            </a:r>
            <a:r>
              <a:rPr lang="en-US" altLang="zh-CN" sz="2400" b="0" i="0" dirty="0">
                <a:solidFill>
                  <a:schemeClr val="bg1"/>
                </a:solidFill>
                <a:effectLst/>
                <a:latin typeface="UbuntuMono"/>
              </a:rPr>
              <a:t>-&gt;</a:t>
            </a:r>
            <a:r>
              <a:rPr lang="zh-CN" altLang="en-US" sz="2400" b="0" i="0" dirty="0">
                <a:solidFill>
                  <a:schemeClr val="bg1"/>
                </a:solidFill>
                <a:effectLst/>
                <a:latin typeface="UbuntuMono"/>
              </a:rPr>
              <a:t>重置密码</a:t>
            </a:r>
            <a:r>
              <a:rPr lang="en-US" altLang="zh-CN" sz="2400" b="0" i="0" dirty="0">
                <a:solidFill>
                  <a:schemeClr val="bg1"/>
                </a:solidFill>
                <a:effectLst/>
                <a:latin typeface="UbuntuMono"/>
              </a:rPr>
              <a:t>-&gt;</a:t>
            </a:r>
            <a:r>
              <a:rPr lang="zh-CN" altLang="en-US" sz="2400" b="0" i="0" dirty="0">
                <a:solidFill>
                  <a:schemeClr val="bg1"/>
                </a:solidFill>
                <a:effectLst/>
                <a:latin typeface="UbuntuMono"/>
              </a:rPr>
              <a:t>重新跳转至</a:t>
            </a:r>
            <a:r>
              <a:rPr lang="en-US" altLang="zh-CN" sz="2400" b="0" i="0" dirty="0">
                <a:solidFill>
                  <a:schemeClr val="bg1"/>
                </a:solidFill>
                <a:effectLst/>
                <a:latin typeface="UbuntuMono"/>
              </a:rPr>
              <a:t>Login</a:t>
            </a:r>
            <a:r>
              <a:rPr lang="zh-CN" altLang="en-US" sz="2400" b="0" i="0" dirty="0">
                <a:solidFill>
                  <a:schemeClr val="bg1"/>
                </a:solidFill>
                <a:effectLst/>
                <a:latin typeface="UbuntuMono"/>
              </a:rPr>
              <a:t>界面进行登录，否则通过密码登陆方式登录成功。新用户注册需跳转至</a:t>
            </a:r>
            <a:r>
              <a:rPr lang="en-US" altLang="zh-CN" sz="2400" b="0" i="0" dirty="0" err="1">
                <a:solidFill>
                  <a:schemeClr val="bg1"/>
                </a:solidFill>
                <a:effectLst/>
                <a:latin typeface="UbuntuMono"/>
              </a:rPr>
              <a:t>RegisterActivity</a:t>
            </a:r>
            <a:r>
              <a:rPr lang="zh-CN" altLang="en-US" sz="2400" b="0" i="0" dirty="0">
                <a:solidFill>
                  <a:schemeClr val="bg1"/>
                </a:solidFill>
                <a:effectLst/>
                <a:latin typeface="UbuntuMono"/>
              </a:rPr>
              <a:t>进行用户注册，需输入注册信息，判断输入内容是否合法，从而注册成功。</a:t>
            </a:r>
            <a:endParaRPr lang="zh-CN" altLang="en-US" sz="2400" dirty="0">
              <a:solidFill>
                <a:schemeClr val="bg1"/>
              </a:solidFill>
            </a:endParaRPr>
          </a:p>
        </p:txBody>
      </p:sp>
    </p:spTree>
    <p:extLst>
      <p:ext uri="{BB962C8B-B14F-4D97-AF65-F5344CB8AC3E}">
        <p14:creationId xmlns:p14="http://schemas.microsoft.com/office/powerpoint/2010/main" val="80530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082454" y="114300"/>
            <a:ext cx="5494655"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习题设计</a:t>
            </a:r>
          </a:p>
        </p:txBody>
      </p:sp>
      <p:sp>
        <p:nvSpPr>
          <p:cNvPr id="2" name="文本框 1">
            <a:extLst>
              <a:ext uri="{FF2B5EF4-FFF2-40B4-BE49-F238E27FC236}">
                <a16:creationId xmlns:a16="http://schemas.microsoft.com/office/drawing/2014/main" id="{5F188199-258B-58BA-6D46-EE8FE25AACC5}"/>
              </a:ext>
            </a:extLst>
          </p:cNvPr>
          <p:cNvSpPr txBox="1"/>
          <p:nvPr/>
        </p:nvSpPr>
        <p:spPr>
          <a:xfrm>
            <a:off x="314010" y="1369774"/>
            <a:ext cx="5648444" cy="3416320"/>
          </a:xfrm>
          <a:prstGeom prst="rect">
            <a:avLst/>
          </a:prstGeom>
          <a:noFill/>
        </p:spPr>
        <p:txBody>
          <a:bodyPr wrap="square" rtlCol="0">
            <a:spAutoFit/>
          </a:bodyPr>
          <a:lstStyle/>
          <a:p>
            <a:r>
              <a:rPr lang="en-US" altLang="zh-CN" sz="2400" b="0" i="0" dirty="0">
                <a:solidFill>
                  <a:schemeClr val="bg1"/>
                </a:solidFill>
                <a:effectLst/>
                <a:latin typeface="UbuntuMono"/>
              </a:rPr>
              <a:t>	</a:t>
            </a:r>
            <a:r>
              <a:rPr lang="zh-CN" altLang="en-US" sz="2400" b="0" i="0" dirty="0">
                <a:solidFill>
                  <a:schemeClr val="bg1"/>
                </a:solidFill>
                <a:effectLst/>
                <a:latin typeface="UbuntuMono"/>
              </a:rPr>
              <a:t>用户通过问题列表推送或者背包问题知识库选择感兴趣的问题内容进行习题问答，通过个人理解作答所选问题，对所作答内容确定后进行提交，此时后台通过判断是否存在标准答案进行答案批改判断。若答案不存在则由两种方式进行判断，一种是模糊匹配问答另一种是未知答案开放性回答，从而对问题答案做出判断。</a:t>
            </a:r>
            <a:endParaRPr lang="zh-CN" altLang="en-US" sz="2400" dirty="0">
              <a:solidFill>
                <a:schemeClr val="bg1"/>
              </a:solidFill>
            </a:endParaRPr>
          </a:p>
        </p:txBody>
      </p:sp>
      <p:pic>
        <p:nvPicPr>
          <p:cNvPr id="8194" name="Picture 2">
            <a:extLst>
              <a:ext uri="{FF2B5EF4-FFF2-40B4-BE49-F238E27FC236}">
                <a16:creationId xmlns:a16="http://schemas.microsoft.com/office/drawing/2014/main" id="{DD07444A-38AB-8224-AD52-05A07D1E5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11" y="5229839"/>
            <a:ext cx="5760000" cy="13456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2AD0E20-9994-1CB4-0965-E2B6C9FD6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226" y="867271"/>
            <a:ext cx="5040000" cy="569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082454" y="114300"/>
            <a:ext cx="5494655"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发布博客</a:t>
            </a:r>
          </a:p>
        </p:txBody>
      </p:sp>
      <p:sp>
        <p:nvSpPr>
          <p:cNvPr id="2" name="文本框 1">
            <a:extLst>
              <a:ext uri="{FF2B5EF4-FFF2-40B4-BE49-F238E27FC236}">
                <a16:creationId xmlns:a16="http://schemas.microsoft.com/office/drawing/2014/main" id="{5F188199-258B-58BA-6D46-EE8FE25AACC5}"/>
              </a:ext>
            </a:extLst>
          </p:cNvPr>
          <p:cNvSpPr txBox="1"/>
          <p:nvPr/>
        </p:nvSpPr>
        <p:spPr>
          <a:xfrm>
            <a:off x="447556" y="1543394"/>
            <a:ext cx="5648444" cy="3046988"/>
          </a:xfrm>
          <a:prstGeom prst="rect">
            <a:avLst/>
          </a:prstGeom>
          <a:noFill/>
        </p:spPr>
        <p:txBody>
          <a:bodyPr wrap="square" rtlCol="0">
            <a:spAutoFit/>
          </a:bodyPr>
          <a:lstStyle/>
          <a:p>
            <a:r>
              <a:rPr lang="zh-CN" altLang="en-US" sz="2400" b="0" i="0" dirty="0">
                <a:solidFill>
                  <a:schemeClr val="bg1"/>
                </a:solidFill>
                <a:effectLst/>
                <a:latin typeface="UbuntuMono"/>
              </a:rPr>
              <a:t>用户选择发布博客，进而跳转至</a:t>
            </a:r>
            <a:r>
              <a:rPr lang="en-US" altLang="zh-CN" sz="2400" b="0" i="0" dirty="0" err="1">
                <a:solidFill>
                  <a:schemeClr val="bg1"/>
                </a:solidFill>
                <a:effectLst/>
                <a:latin typeface="UbuntuMono"/>
              </a:rPr>
              <a:t>RecordActivity</a:t>
            </a:r>
            <a:r>
              <a:rPr lang="zh-CN" altLang="en-US" sz="2400" b="0" i="0" dirty="0">
                <a:solidFill>
                  <a:schemeClr val="bg1"/>
                </a:solidFill>
                <a:effectLst/>
                <a:latin typeface="UbuntuMono"/>
              </a:rPr>
              <a:t>界面进行博客创建，用户对所需发布的内容进行输入，输入后点击保存，后台获取所输入内容信息上传保存至数据库，接着从</a:t>
            </a:r>
            <a:r>
              <a:rPr lang="en-US" altLang="zh-CN" sz="2400" b="0" i="0" dirty="0" err="1">
                <a:solidFill>
                  <a:schemeClr val="bg1"/>
                </a:solidFill>
                <a:effectLst/>
                <a:latin typeface="UbuntuMono"/>
              </a:rPr>
              <a:t>RecordActivity</a:t>
            </a:r>
            <a:r>
              <a:rPr lang="zh-CN" altLang="en-US" sz="2400" b="0" i="0" dirty="0">
                <a:solidFill>
                  <a:schemeClr val="bg1"/>
                </a:solidFill>
                <a:effectLst/>
                <a:latin typeface="UbuntuMono"/>
              </a:rPr>
              <a:t>界面跳转至主界面，在</a:t>
            </a:r>
            <a:r>
              <a:rPr lang="en-US" altLang="zh-CN" sz="2400" b="0" i="0" dirty="0" err="1">
                <a:solidFill>
                  <a:schemeClr val="bg1"/>
                </a:solidFill>
                <a:effectLst/>
                <a:latin typeface="UbuntuMono"/>
              </a:rPr>
              <a:t>RecordActivity</a:t>
            </a:r>
            <a:r>
              <a:rPr lang="zh-CN" altLang="en-US" sz="2400" b="0" i="0" dirty="0">
                <a:solidFill>
                  <a:schemeClr val="bg1"/>
                </a:solidFill>
                <a:effectLst/>
                <a:latin typeface="UbuntuMono"/>
              </a:rPr>
              <a:t>界面所保存信息通过数据回流在主界面显示。</a:t>
            </a:r>
            <a:endParaRPr lang="en-US" altLang="zh-CN" sz="2400" b="0" i="0" dirty="0">
              <a:solidFill>
                <a:schemeClr val="bg1"/>
              </a:solidFill>
              <a:effectLst/>
              <a:latin typeface="UbuntuMono"/>
            </a:endParaRPr>
          </a:p>
          <a:p>
            <a:r>
              <a:rPr lang="zh-CN" altLang="en-US" sz="2400" dirty="0">
                <a:solidFill>
                  <a:schemeClr val="bg1"/>
                </a:solidFill>
                <a:latin typeface="UbuntuMono"/>
              </a:rPr>
              <a:t>（创建论坛，资源上传，习题添加同理）</a:t>
            </a:r>
            <a:endParaRPr lang="zh-CN" altLang="en-US" sz="2400" dirty="0">
              <a:solidFill>
                <a:schemeClr val="bg1"/>
              </a:solidFill>
            </a:endParaRPr>
          </a:p>
        </p:txBody>
      </p:sp>
      <p:pic>
        <p:nvPicPr>
          <p:cNvPr id="9218" name="Picture 2">
            <a:extLst>
              <a:ext uri="{FF2B5EF4-FFF2-40B4-BE49-F238E27FC236}">
                <a16:creationId xmlns:a16="http://schemas.microsoft.com/office/drawing/2014/main" id="{204BFC38-2407-0D75-1F4E-48A623A06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210" y="4650029"/>
            <a:ext cx="385762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74558BF-F7F5-F302-B52E-772168A4B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5410" y="1492957"/>
            <a:ext cx="3600000" cy="504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17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界面实现</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9078822" y="1641263"/>
            <a:ext cx="2540000" cy="396583"/>
          </a:xfrm>
          <a:prstGeom prst="rect">
            <a:avLst/>
          </a:prstGeom>
          <a:noFill/>
        </p:spPr>
        <p:txBody>
          <a:bodyPr wrap="square" rtlCol="0" anchor="t">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忘记密码界面</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登录模块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pic>
        <p:nvPicPr>
          <p:cNvPr id="3" name="图片 2">
            <a:extLst>
              <a:ext uri="{FF2B5EF4-FFF2-40B4-BE49-F238E27FC236}">
                <a16:creationId xmlns:a16="http://schemas.microsoft.com/office/drawing/2014/main" id="{9244D95B-BD3F-74DA-BA13-B0633453D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6367" y="2122225"/>
            <a:ext cx="2160000" cy="4680813"/>
          </a:xfrm>
          <a:prstGeom prst="rect">
            <a:avLst/>
          </a:prstGeom>
        </p:spPr>
      </p:pic>
      <p:pic>
        <p:nvPicPr>
          <p:cNvPr id="5" name="图片 4">
            <a:extLst>
              <a:ext uri="{FF2B5EF4-FFF2-40B4-BE49-F238E27FC236}">
                <a16:creationId xmlns:a16="http://schemas.microsoft.com/office/drawing/2014/main" id="{81F99A7A-2E9D-CE57-5460-2357784E20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595"/>
          <a:stretch/>
        </p:blipFill>
        <p:spPr>
          <a:xfrm>
            <a:off x="5385297" y="2122225"/>
            <a:ext cx="2206260" cy="4657019"/>
          </a:xfrm>
          <a:prstGeom prst="rect">
            <a:avLst/>
          </a:prstGeom>
        </p:spPr>
      </p:pic>
      <p:sp>
        <p:nvSpPr>
          <p:cNvPr id="18" name="文本框 17">
            <a:extLst>
              <a:ext uri="{FF2B5EF4-FFF2-40B4-BE49-F238E27FC236}">
                <a16:creationId xmlns:a16="http://schemas.microsoft.com/office/drawing/2014/main" id="{873B4906-5B82-3D2F-3048-7BF7390C924E}"/>
              </a:ext>
            </a:extLst>
          </p:cNvPr>
          <p:cNvSpPr txBox="1"/>
          <p:nvPr/>
        </p:nvSpPr>
        <p:spPr>
          <a:xfrm>
            <a:off x="5419688" y="1641263"/>
            <a:ext cx="2456966"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用户登录界面</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B0B18E30-A639-800F-13F7-4650FF2B42B1}"/>
              </a:ext>
            </a:extLst>
          </p:cNvPr>
          <p:cNvSpPr txBox="1"/>
          <p:nvPr/>
        </p:nvSpPr>
        <p:spPr>
          <a:xfrm>
            <a:off x="1931805" y="1641263"/>
            <a:ext cx="3659134"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个人信息注册</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E4A77B1-FC11-3FD8-6220-5B728B037B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868"/>
          <a:stretch/>
        </p:blipFill>
        <p:spPr>
          <a:xfrm>
            <a:off x="8894228" y="2122225"/>
            <a:ext cx="2419803" cy="4621475"/>
          </a:xfrm>
          <a:prstGeom prst="rect">
            <a:avLst/>
          </a:prstGeom>
        </p:spPr>
      </p:pic>
    </p:spTree>
    <p:extLst>
      <p:ext uri="{BB962C8B-B14F-4D97-AF65-F5344CB8AC3E}">
        <p14:creationId xmlns:p14="http://schemas.microsoft.com/office/powerpoint/2010/main" val="52397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界面实现</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9078822" y="1641263"/>
            <a:ext cx="2540000" cy="396583"/>
          </a:xfrm>
          <a:prstGeom prst="rect">
            <a:avLst/>
          </a:prstGeom>
          <a:noFill/>
        </p:spPr>
        <p:txBody>
          <a:bodyPr wrap="square" rtlCol="0" anchor="t">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编辑博客</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博客模块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pic>
        <p:nvPicPr>
          <p:cNvPr id="3" name="图片 2">
            <a:extLst>
              <a:ext uri="{FF2B5EF4-FFF2-40B4-BE49-F238E27FC236}">
                <a16:creationId xmlns:a16="http://schemas.microsoft.com/office/drawing/2014/main" id="{9244D95B-BD3F-74DA-BA13-B0633453DE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09018" y="2101641"/>
            <a:ext cx="2132618" cy="4621474"/>
          </a:xfrm>
          <a:prstGeom prst="rect">
            <a:avLst/>
          </a:prstGeom>
        </p:spPr>
      </p:pic>
      <p:pic>
        <p:nvPicPr>
          <p:cNvPr id="5" name="图片 4">
            <a:extLst>
              <a:ext uri="{FF2B5EF4-FFF2-40B4-BE49-F238E27FC236}">
                <a16:creationId xmlns:a16="http://schemas.microsoft.com/office/drawing/2014/main" id="{81F99A7A-2E9D-CE57-5460-2357784E2000}"/>
              </a:ext>
            </a:extLst>
          </p:cNvPr>
          <p:cNvPicPr>
            <a:picLocks noChangeAspect="1"/>
          </p:cNvPicPr>
          <p:nvPr/>
        </p:nvPicPr>
        <p:blipFill>
          <a:blip r:embed="rId5" cstate="print">
            <a:extLst>
              <a:ext uri="{28A0092B-C50C-407E-A947-70E740481C1C}">
                <a14:useLocalDpi xmlns:a14="http://schemas.microsoft.com/office/drawing/2010/main" val="0"/>
              </a:ext>
            </a:extLst>
          </a:blip>
          <a:srcRect t="1297" b="1297"/>
          <a:stretch/>
        </p:blipFill>
        <p:spPr>
          <a:xfrm>
            <a:off x="5317948" y="2101641"/>
            <a:ext cx="2206260" cy="4657019"/>
          </a:xfrm>
          <a:prstGeom prst="rect">
            <a:avLst/>
          </a:prstGeom>
        </p:spPr>
      </p:pic>
      <p:sp>
        <p:nvSpPr>
          <p:cNvPr id="18" name="文本框 17">
            <a:extLst>
              <a:ext uri="{FF2B5EF4-FFF2-40B4-BE49-F238E27FC236}">
                <a16:creationId xmlns:a16="http://schemas.microsoft.com/office/drawing/2014/main" id="{873B4906-5B82-3D2F-3048-7BF7390C924E}"/>
              </a:ext>
            </a:extLst>
          </p:cNvPr>
          <p:cNvSpPr txBox="1"/>
          <p:nvPr/>
        </p:nvSpPr>
        <p:spPr>
          <a:xfrm>
            <a:off x="5419688" y="1641263"/>
            <a:ext cx="2456966"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发布博客</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B0B18E30-A639-800F-13F7-4650FF2B42B1}"/>
              </a:ext>
            </a:extLst>
          </p:cNvPr>
          <p:cNvSpPr txBox="1"/>
          <p:nvPr/>
        </p:nvSpPr>
        <p:spPr>
          <a:xfrm>
            <a:off x="1931805" y="1641263"/>
            <a:ext cx="3659134"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查看博客</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E4A77B1-FC11-3FD8-6220-5B728B037B59}"/>
              </a:ext>
            </a:extLst>
          </p:cNvPr>
          <p:cNvPicPr>
            <a:picLocks noChangeAspect="1"/>
          </p:cNvPicPr>
          <p:nvPr/>
        </p:nvPicPr>
        <p:blipFill>
          <a:blip r:embed="rId6" cstate="print">
            <a:extLst>
              <a:ext uri="{28A0092B-C50C-407E-A947-70E740481C1C}">
                <a14:useLocalDpi xmlns:a14="http://schemas.microsoft.com/office/drawing/2010/main" val="0"/>
              </a:ext>
            </a:extLst>
          </a:blip>
          <a:srcRect t="5934" b="5934"/>
          <a:stretch/>
        </p:blipFill>
        <p:spPr>
          <a:xfrm>
            <a:off x="8826879" y="2101641"/>
            <a:ext cx="2419803" cy="4621475"/>
          </a:xfrm>
          <a:prstGeom prst="rect">
            <a:avLst/>
          </a:prstGeom>
        </p:spPr>
      </p:pic>
    </p:spTree>
    <p:extLst>
      <p:ext uri="{BB962C8B-B14F-4D97-AF65-F5344CB8AC3E}">
        <p14:creationId xmlns:p14="http://schemas.microsoft.com/office/powerpoint/2010/main" val="596275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界面实现</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9078822" y="1641263"/>
            <a:ext cx="2540000" cy="396583"/>
          </a:xfrm>
          <a:prstGeom prst="rect">
            <a:avLst/>
          </a:prstGeom>
          <a:noFill/>
        </p:spPr>
        <p:txBody>
          <a:bodyPr wrap="square" rtlCol="0" anchor="t">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论坛创建</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论坛模块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pic>
        <p:nvPicPr>
          <p:cNvPr id="3" name="图片 2">
            <a:extLst>
              <a:ext uri="{FF2B5EF4-FFF2-40B4-BE49-F238E27FC236}">
                <a16:creationId xmlns:a16="http://schemas.microsoft.com/office/drawing/2014/main" id="{9244D95B-BD3F-74DA-BA13-B0633453DE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09018" y="2077140"/>
            <a:ext cx="2132617" cy="4621474"/>
          </a:xfrm>
          <a:prstGeom prst="rect">
            <a:avLst/>
          </a:prstGeom>
        </p:spPr>
      </p:pic>
      <p:pic>
        <p:nvPicPr>
          <p:cNvPr id="5" name="图片 4">
            <a:extLst>
              <a:ext uri="{FF2B5EF4-FFF2-40B4-BE49-F238E27FC236}">
                <a16:creationId xmlns:a16="http://schemas.microsoft.com/office/drawing/2014/main" id="{81F99A7A-2E9D-CE57-5460-2357784E2000}"/>
              </a:ext>
            </a:extLst>
          </p:cNvPr>
          <p:cNvPicPr>
            <a:picLocks noChangeAspect="1"/>
          </p:cNvPicPr>
          <p:nvPr/>
        </p:nvPicPr>
        <p:blipFill>
          <a:blip r:embed="rId5" cstate="print">
            <a:extLst>
              <a:ext uri="{28A0092B-C50C-407E-A947-70E740481C1C}">
                <a14:useLocalDpi xmlns:a14="http://schemas.microsoft.com/office/drawing/2010/main" val="0"/>
              </a:ext>
            </a:extLst>
          </a:blip>
          <a:srcRect t="1297" b="1297"/>
          <a:stretch/>
        </p:blipFill>
        <p:spPr>
          <a:xfrm>
            <a:off x="5317948" y="2077140"/>
            <a:ext cx="2206260" cy="4657019"/>
          </a:xfrm>
          <a:prstGeom prst="rect">
            <a:avLst/>
          </a:prstGeom>
        </p:spPr>
      </p:pic>
      <p:sp>
        <p:nvSpPr>
          <p:cNvPr id="18" name="文本框 17">
            <a:extLst>
              <a:ext uri="{FF2B5EF4-FFF2-40B4-BE49-F238E27FC236}">
                <a16:creationId xmlns:a16="http://schemas.microsoft.com/office/drawing/2014/main" id="{873B4906-5B82-3D2F-3048-7BF7390C924E}"/>
              </a:ext>
            </a:extLst>
          </p:cNvPr>
          <p:cNvSpPr txBox="1"/>
          <p:nvPr/>
        </p:nvSpPr>
        <p:spPr>
          <a:xfrm>
            <a:off x="5419688" y="1641263"/>
            <a:ext cx="2456966"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发表观点</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B0B18E30-A639-800F-13F7-4650FF2B42B1}"/>
              </a:ext>
            </a:extLst>
          </p:cNvPr>
          <p:cNvSpPr txBox="1"/>
          <p:nvPr/>
        </p:nvSpPr>
        <p:spPr>
          <a:xfrm>
            <a:off x="1931805" y="1641263"/>
            <a:ext cx="3659134"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论坛查看</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E4A77B1-FC11-3FD8-6220-5B728B037B59}"/>
              </a:ext>
            </a:extLst>
          </p:cNvPr>
          <p:cNvPicPr>
            <a:picLocks noChangeAspect="1"/>
          </p:cNvPicPr>
          <p:nvPr/>
        </p:nvPicPr>
        <p:blipFill>
          <a:blip r:embed="rId6" cstate="print">
            <a:extLst>
              <a:ext uri="{28A0092B-C50C-407E-A947-70E740481C1C}">
                <a14:useLocalDpi xmlns:a14="http://schemas.microsoft.com/office/drawing/2010/main" val="0"/>
              </a:ext>
            </a:extLst>
          </a:blip>
          <a:srcRect t="5934" b="5934"/>
          <a:stretch/>
        </p:blipFill>
        <p:spPr>
          <a:xfrm>
            <a:off x="8826879" y="2077140"/>
            <a:ext cx="2419803" cy="4621475"/>
          </a:xfrm>
          <a:prstGeom prst="rect">
            <a:avLst/>
          </a:prstGeom>
        </p:spPr>
      </p:pic>
    </p:spTree>
    <p:extLst>
      <p:ext uri="{BB962C8B-B14F-4D97-AF65-F5344CB8AC3E}">
        <p14:creationId xmlns:p14="http://schemas.microsoft.com/office/powerpoint/2010/main" val="663750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界面实现</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9078822" y="1641263"/>
            <a:ext cx="2540000" cy="396583"/>
          </a:xfrm>
          <a:prstGeom prst="rect">
            <a:avLst/>
          </a:prstGeom>
          <a:noFill/>
        </p:spPr>
        <p:txBody>
          <a:bodyPr wrap="square" rtlCol="0" anchor="t">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资源管理</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资源上传模块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sp>
        <p:nvSpPr>
          <p:cNvPr id="18" name="文本框 17">
            <a:extLst>
              <a:ext uri="{FF2B5EF4-FFF2-40B4-BE49-F238E27FC236}">
                <a16:creationId xmlns:a16="http://schemas.microsoft.com/office/drawing/2014/main" id="{873B4906-5B82-3D2F-3048-7BF7390C924E}"/>
              </a:ext>
            </a:extLst>
          </p:cNvPr>
          <p:cNvSpPr txBox="1"/>
          <p:nvPr/>
        </p:nvSpPr>
        <p:spPr>
          <a:xfrm>
            <a:off x="5419688" y="1641263"/>
            <a:ext cx="2456966"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资源上传</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B0B18E30-A639-800F-13F7-4650FF2B42B1}"/>
              </a:ext>
            </a:extLst>
          </p:cNvPr>
          <p:cNvSpPr txBox="1"/>
          <p:nvPr/>
        </p:nvSpPr>
        <p:spPr>
          <a:xfrm>
            <a:off x="1931805" y="1641263"/>
            <a:ext cx="3659134"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资源查看</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E4A77B1-FC11-3FD8-6220-5B728B037B59}"/>
              </a:ext>
            </a:extLst>
          </p:cNvPr>
          <p:cNvPicPr>
            <a:picLocks noChangeAspect="1"/>
          </p:cNvPicPr>
          <p:nvPr/>
        </p:nvPicPr>
        <p:blipFill>
          <a:blip r:embed="rId4" cstate="print">
            <a:extLst>
              <a:ext uri="{28A0092B-C50C-407E-A947-70E740481C1C}">
                <a14:useLocalDpi xmlns:a14="http://schemas.microsoft.com/office/drawing/2010/main" val="0"/>
              </a:ext>
            </a:extLst>
          </a:blip>
          <a:srcRect t="5934" b="5934"/>
          <a:stretch/>
        </p:blipFill>
        <p:spPr>
          <a:xfrm>
            <a:off x="8630680" y="2083868"/>
            <a:ext cx="2419803" cy="4621475"/>
          </a:xfrm>
          <a:prstGeom prst="rect">
            <a:avLst/>
          </a:prstGeom>
        </p:spPr>
      </p:pic>
      <p:pic>
        <p:nvPicPr>
          <p:cNvPr id="21" name="图片 20">
            <a:extLst>
              <a:ext uri="{FF2B5EF4-FFF2-40B4-BE49-F238E27FC236}">
                <a16:creationId xmlns:a16="http://schemas.microsoft.com/office/drawing/2014/main" id="{7F07233E-CA70-AEA2-BFD1-7D6F64803C1A}"/>
              </a:ext>
            </a:extLst>
          </p:cNvPr>
          <p:cNvPicPr>
            <a:picLocks noChangeAspect="1"/>
          </p:cNvPicPr>
          <p:nvPr/>
        </p:nvPicPr>
        <p:blipFill>
          <a:blip r:embed="rId5" cstate="print">
            <a:extLst>
              <a:ext uri="{28A0092B-C50C-407E-A947-70E740481C1C}">
                <a14:useLocalDpi xmlns:a14="http://schemas.microsoft.com/office/drawing/2010/main" val="0"/>
              </a:ext>
            </a:extLst>
          </a:blip>
          <a:srcRect t="1297" b="1297"/>
          <a:stretch/>
        </p:blipFill>
        <p:spPr>
          <a:xfrm>
            <a:off x="5121749" y="2119415"/>
            <a:ext cx="2206260" cy="4657019"/>
          </a:xfrm>
          <a:prstGeom prst="rect">
            <a:avLst/>
          </a:prstGeom>
        </p:spPr>
      </p:pic>
      <p:pic>
        <p:nvPicPr>
          <p:cNvPr id="22" name="图片 21">
            <a:extLst>
              <a:ext uri="{FF2B5EF4-FFF2-40B4-BE49-F238E27FC236}">
                <a16:creationId xmlns:a16="http://schemas.microsoft.com/office/drawing/2014/main" id="{2C3A9B09-F9EE-C772-D918-62F007A3FC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612820" y="2154962"/>
            <a:ext cx="2132617" cy="4621472"/>
          </a:xfrm>
          <a:prstGeom prst="rect">
            <a:avLst/>
          </a:prstGeom>
        </p:spPr>
      </p:pic>
    </p:spTree>
    <p:extLst>
      <p:ext uri="{BB962C8B-B14F-4D97-AF65-F5344CB8AC3E}">
        <p14:creationId xmlns:p14="http://schemas.microsoft.com/office/powerpoint/2010/main" val="120072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界面实现</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9078822" y="1641263"/>
            <a:ext cx="2540000" cy="396583"/>
          </a:xfrm>
          <a:prstGeom prst="rect">
            <a:avLst/>
          </a:prstGeom>
          <a:noFill/>
        </p:spPr>
        <p:txBody>
          <a:bodyPr wrap="square" rtlCol="0" anchor="t">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题库练习</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习题模块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pic>
        <p:nvPicPr>
          <p:cNvPr id="3" name="图片 2">
            <a:extLst>
              <a:ext uri="{FF2B5EF4-FFF2-40B4-BE49-F238E27FC236}">
                <a16:creationId xmlns:a16="http://schemas.microsoft.com/office/drawing/2014/main" id="{9244D95B-BD3F-74DA-BA13-B0633453DE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09018" y="2077141"/>
            <a:ext cx="2132616" cy="4621472"/>
          </a:xfrm>
          <a:prstGeom prst="rect">
            <a:avLst/>
          </a:prstGeom>
        </p:spPr>
      </p:pic>
      <p:pic>
        <p:nvPicPr>
          <p:cNvPr id="5" name="图片 4">
            <a:extLst>
              <a:ext uri="{FF2B5EF4-FFF2-40B4-BE49-F238E27FC236}">
                <a16:creationId xmlns:a16="http://schemas.microsoft.com/office/drawing/2014/main" id="{81F99A7A-2E9D-CE57-5460-2357784E2000}"/>
              </a:ext>
            </a:extLst>
          </p:cNvPr>
          <p:cNvPicPr>
            <a:picLocks noChangeAspect="1"/>
          </p:cNvPicPr>
          <p:nvPr/>
        </p:nvPicPr>
        <p:blipFill>
          <a:blip r:embed="rId5" cstate="print">
            <a:extLst>
              <a:ext uri="{28A0092B-C50C-407E-A947-70E740481C1C}">
                <a14:useLocalDpi xmlns:a14="http://schemas.microsoft.com/office/drawing/2010/main" val="0"/>
              </a:ext>
            </a:extLst>
          </a:blip>
          <a:srcRect t="1297" b="1297"/>
          <a:stretch/>
        </p:blipFill>
        <p:spPr>
          <a:xfrm>
            <a:off x="5317948" y="2077140"/>
            <a:ext cx="2206260" cy="4657019"/>
          </a:xfrm>
          <a:prstGeom prst="rect">
            <a:avLst/>
          </a:prstGeom>
        </p:spPr>
      </p:pic>
      <p:sp>
        <p:nvSpPr>
          <p:cNvPr id="18" name="文本框 17">
            <a:extLst>
              <a:ext uri="{FF2B5EF4-FFF2-40B4-BE49-F238E27FC236}">
                <a16:creationId xmlns:a16="http://schemas.microsoft.com/office/drawing/2014/main" id="{873B4906-5B82-3D2F-3048-7BF7390C924E}"/>
              </a:ext>
            </a:extLst>
          </p:cNvPr>
          <p:cNvSpPr txBox="1"/>
          <p:nvPr/>
        </p:nvSpPr>
        <p:spPr>
          <a:xfrm>
            <a:off x="5419688" y="1641263"/>
            <a:ext cx="2456966"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习题上传</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B0B18E30-A639-800F-13F7-4650FF2B42B1}"/>
              </a:ext>
            </a:extLst>
          </p:cNvPr>
          <p:cNvSpPr txBox="1"/>
          <p:nvPr/>
        </p:nvSpPr>
        <p:spPr>
          <a:xfrm>
            <a:off x="1931805" y="1641263"/>
            <a:ext cx="3659134" cy="396583"/>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编程题练习</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E4A77B1-FC11-3FD8-6220-5B728B037B59}"/>
              </a:ext>
            </a:extLst>
          </p:cNvPr>
          <p:cNvPicPr>
            <a:picLocks noChangeAspect="1"/>
          </p:cNvPicPr>
          <p:nvPr/>
        </p:nvPicPr>
        <p:blipFill>
          <a:blip r:embed="rId6" cstate="print">
            <a:extLst>
              <a:ext uri="{28A0092B-C50C-407E-A947-70E740481C1C}">
                <a14:useLocalDpi xmlns:a14="http://schemas.microsoft.com/office/drawing/2010/main" val="0"/>
              </a:ext>
            </a:extLst>
          </a:blip>
          <a:srcRect t="5934" b="5934"/>
          <a:stretch/>
        </p:blipFill>
        <p:spPr>
          <a:xfrm>
            <a:off x="8826879" y="2077140"/>
            <a:ext cx="2419803" cy="4621475"/>
          </a:xfrm>
          <a:prstGeom prst="rect">
            <a:avLst/>
          </a:prstGeom>
        </p:spPr>
      </p:pic>
    </p:spTree>
    <p:extLst>
      <p:ext uri="{BB962C8B-B14F-4D97-AF65-F5344CB8AC3E}">
        <p14:creationId xmlns:p14="http://schemas.microsoft.com/office/powerpoint/2010/main" val="358100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DELL\Pictures\西北师范大学\8595e3ably1gknb5os6wsj20ow0zkdma.jpg8595e3ably1gknb5os6wsj20ow0zkdma"/>
          <p:cNvPicPr>
            <a:picLocks noChangeAspect="1"/>
          </p:cNvPicPr>
          <p:nvPr/>
        </p:nvPicPr>
        <p:blipFill>
          <a:blip r:embed="rId2"/>
          <a:srcRect/>
          <a:stretch>
            <a:fillRect/>
          </a:stretch>
        </p:blipFill>
        <p:spPr>
          <a:xfrm flipH="1">
            <a:off x="0" y="-56515"/>
            <a:ext cx="12191365" cy="6946900"/>
          </a:xfrm>
          <a:prstGeom prst="rect">
            <a:avLst/>
          </a:prstGeom>
        </p:spPr>
      </p:pic>
      <p:sp>
        <p:nvSpPr>
          <p:cNvPr id="5" name="矩形 4"/>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845715" y="184453"/>
            <a:ext cx="1107996" cy="1041311"/>
          </a:xfrm>
          <a:prstGeom prst="rect">
            <a:avLst/>
          </a:prstGeom>
          <a:noFill/>
        </p:spPr>
        <p:txBody>
          <a:bodyPr vert="eaVert"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p>
        </p:txBody>
      </p:sp>
      <p:sp>
        <p:nvSpPr>
          <p:cNvPr id="12" name="矩形 11"/>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392606" y="3321401"/>
            <a:ext cx="3753400" cy="461665"/>
          </a:xfrm>
          <a:prstGeom prst="rect">
            <a:avLst/>
          </a:prstGeom>
        </p:spPr>
        <p:txBody>
          <a:bodyPr wrap="none">
            <a:spAutoFit/>
          </a:bodyPr>
          <a:lstStyle/>
          <a:p>
            <a:pPr>
              <a:spcBef>
                <a:spcPct val="0"/>
              </a:spcBef>
            </a:pPr>
            <a:r>
              <a:rPr lang="en-US" altLang="zh-CN" sz="2400" dirty="0">
                <a:solidFill>
                  <a:srgbClr val="E6C39C"/>
                </a:solidFill>
                <a:latin typeface="微软雅黑" panose="020B0503020204020204" pitchFamily="34" charset="-122"/>
                <a:ea typeface="微软雅黑" panose="020B0503020204020204" pitchFamily="34" charset="-122"/>
              </a:rPr>
              <a:t>Please kick the title here</a:t>
            </a:r>
          </a:p>
        </p:txBody>
      </p:sp>
      <p:sp>
        <p:nvSpPr>
          <p:cNvPr id="45" name="TextBox 76"/>
          <p:cNvSpPr txBox="1"/>
          <p:nvPr/>
        </p:nvSpPr>
        <p:spPr>
          <a:xfrm>
            <a:off x="5392420" y="2676525"/>
            <a:ext cx="4645660" cy="6451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ea"/>
              </a:rPr>
              <a:t>团队分析</a:t>
            </a:r>
          </a:p>
        </p:txBody>
      </p:sp>
    </p:spTree>
    <p:extLst>
      <p:ext uri="{BB962C8B-B14F-4D97-AF65-F5344CB8AC3E}">
        <p14:creationId xmlns:p14="http://schemas.microsoft.com/office/powerpoint/2010/main" val="27374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4262119" y="330836"/>
            <a:ext cx="3592832"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成员分工</a:t>
            </a:r>
          </a:p>
        </p:txBody>
      </p:sp>
      <p:sp>
        <p:nvSpPr>
          <p:cNvPr id="9" name="泪滴形 8">
            <a:extLst>
              <a:ext uri="{FF2B5EF4-FFF2-40B4-BE49-F238E27FC236}">
                <a16:creationId xmlns:a16="http://schemas.microsoft.com/office/drawing/2014/main" id="{47EC92A8-0CE1-2145-5540-C5929CBE5147}"/>
              </a:ext>
            </a:extLst>
          </p:cNvPr>
          <p:cNvSpPr/>
          <p:nvPr/>
        </p:nvSpPr>
        <p:spPr>
          <a:xfrm>
            <a:off x="1720874" y="2232319"/>
            <a:ext cx="1097962" cy="1097962"/>
          </a:xfrm>
          <a:prstGeom prst="teardrop">
            <a:avLst/>
          </a:prstGeom>
          <a:solidFill>
            <a:srgbClr val="836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a:extLst>
              <a:ext uri="{FF2B5EF4-FFF2-40B4-BE49-F238E27FC236}">
                <a16:creationId xmlns:a16="http://schemas.microsoft.com/office/drawing/2014/main" id="{7098C932-8BB0-8A92-837A-F32375EDF20D}"/>
              </a:ext>
            </a:extLst>
          </p:cNvPr>
          <p:cNvSpPr/>
          <p:nvPr/>
        </p:nvSpPr>
        <p:spPr>
          <a:xfrm>
            <a:off x="5324735" y="2232319"/>
            <a:ext cx="1097962" cy="1097962"/>
          </a:xfrm>
          <a:prstGeom prst="teardrop">
            <a:avLst/>
          </a:prstGeom>
          <a:solidFill>
            <a:srgbClr val="6B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a:extLst>
              <a:ext uri="{FF2B5EF4-FFF2-40B4-BE49-F238E27FC236}">
                <a16:creationId xmlns:a16="http://schemas.microsoft.com/office/drawing/2014/main" id="{05CD42F2-E174-D97D-F698-ACD7AC9C6299}"/>
              </a:ext>
            </a:extLst>
          </p:cNvPr>
          <p:cNvSpPr/>
          <p:nvPr/>
        </p:nvSpPr>
        <p:spPr>
          <a:xfrm>
            <a:off x="8928596" y="2232319"/>
            <a:ext cx="1097962" cy="1097962"/>
          </a:xfrm>
          <a:prstGeom prst="teardrop">
            <a:avLst/>
          </a:prstGeom>
          <a:solidFill>
            <a:srgbClr val="836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65">
            <a:extLst>
              <a:ext uri="{FF2B5EF4-FFF2-40B4-BE49-F238E27FC236}">
                <a16:creationId xmlns:a16="http://schemas.microsoft.com/office/drawing/2014/main" id="{F4432306-66CA-52A8-6233-C4EB4D62712F}"/>
              </a:ext>
            </a:extLst>
          </p:cNvPr>
          <p:cNvGrpSpPr/>
          <p:nvPr/>
        </p:nvGrpSpPr>
        <p:grpSpPr>
          <a:xfrm>
            <a:off x="9244356" y="2548370"/>
            <a:ext cx="465862" cy="465862"/>
            <a:chOff x="1987550" y="6086475"/>
            <a:chExt cx="754063" cy="754063"/>
          </a:xfrm>
          <a:solidFill>
            <a:schemeClr val="bg1"/>
          </a:solidFill>
        </p:grpSpPr>
        <p:sp>
          <p:nvSpPr>
            <p:cNvPr id="15" name="Freeform 66">
              <a:extLst>
                <a:ext uri="{FF2B5EF4-FFF2-40B4-BE49-F238E27FC236}">
                  <a16:creationId xmlns:a16="http://schemas.microsoft.com/office/drawing/2014/main" id="{823950D1-E146-6FCB-A658-6BF71ED48580}"/>
                </a:ext>
              </a:extLst>
            </p:cNvPr>
            <p:cNvSpPr/>
            <p:nvPr/>
          </p:nvSpPr>
          <p:spPr bwMode="auto">
            <a:xfrm>
              <a:off x="2095500" y="6194425"/>
              <a:ext cx="71438" cy="71438"/>
            </a:xfrm>
            <a:custGeom>
              <a:avLst/>
              <a:gdLst>
                <a:gd name="T0" fmla="*/ 16 w 19"/>
                <a:gd name="T1" fmla="*/ 16 h 19"/>
                <a:gd name="T2" fmla="*/ 16 w 19"/>
                <a:gd name="T3" fmla="*/ 4 h 19"/>
                <a:gd name="T4" fmla="*/ 4 w 19"/>
                <a:gd name="T5" fmla="*/ 4 h 19"/>
                <a:gd name="T6" fmla="*/ 4 w 19"/>
                <a:gd name="T7" fmla="*/ 16 h 19"/>
                <a:gd name="T8" fmla="*/ 16 w 19"/>
                <a:gd name="T9" fmla="*/ 16 h 19"/>
              </a:gdLst>
              <a:ahLst/>
              <a:cxnLst>
                <a:cxn ang="0">
                  <a:pos x="T0" y="T1"/>
                </a:cxn>
                <a:cxn ang="0">
                  <a:pos x="T2" y="T3"/>
                </a:cxn>
                <a:cxn ang="0">
                  <a:pos x="T4" y="T5"/>
                </a:cxn>
                <a:cxn ang="0">
                  <a:pos x="T6" y="T7"/>
                </a:cxn>
                <a:cxn ang="0">
                  <a:pos x="T8" y="T9"/>
                </a:cxn>
              </a:cxnLst>
              <a:rect l="0" t="0" r="r" b="b"/>
              <a:pathLst>
                <a:path w="19" h="19">
                  <a:moveTo>
                    <a:pt x="16" y="16"/>
                  </a:moveTo>
                  <a:cubicBezTo>
                    <a:pt x="19" y="12"/>
                    <a:pt x="19" y="7"/>
                    <a:pt x="16" y="4"/>
                  </a:cubicBezTo>
                  <a:cubicBezTo>
                    <a:pt x="12" y="0"/>
                    <a:pt x="7" y="0"/>
                    <a:pt x="4" y="4"/>
                  </a:cubicBezTo>
                  <a:cubicBezTo>
                    <a:pt x="0" y="7"/>
                    <a:pt x="0" y="12"/>
                    <a:pt x="4" y="16"/>
                  </a:cubicBezTo>
                  <a:cubicBezTo>
                    <a:pt x="7" y="19"/>
                    <a:pt x="12" y="19"/>
                    <a:pt x="1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rgbClr val="333D86"/>
                </a:solidFill>
              </a:endParaRPr>
            </a:p>
          </p:txBody>
        </p:sp>
        <p:sp>
          <p:nvSpPr>
            <p:cNvPr id="16" name="Freeform 67">
              <a:extLst>
                <a:ext uri="{FF2B5EF4-FFF2-40B4-BE49-F238E27FC236}">
                  <a16:creationId xmlns:a16="http://schemas.microsoft.com/office/drawing/2014/main" id="{2002232A-2813-21F1-4FDD-8C7D5DF610C6}"/>
                </a:ext>
              </a:extLst>
            </p:cNvPr>
            <p:cNvSpPr>
              <a:spLocks noEditPoints="1"/>
            </p:cNvSpPr>
            <p:nvPr/>
          </p:nvSpPr>
          <p:spPr bwMode="auto">
            <a:xfrm>
              <a:off x="1987550" y="6086475"/>
              <a:ext cx="754063" cy="754063"/>
            </a:xfrm>
            <a:custGeom>
              <a:avLst/>
              <a:gdLst>
                <a:gd name="T0" fmla="*/ 198 w 201"/>
                <a:gd name="T1" fmla="*/ 116 h 201"/>
                <a:gd name="T2" fmla="*/ 106 w 201"/>
                <a:gd name="T3" fmla="*/ 25 h 201"/>
                <a:gd name="T4" fmla="*/ 91 w 201"/>
                <a:gd name="T5" fmla="*/ 15 h 201"/>
                <a:gd name="T6" fmla="*/ 54 w 201"/>
                <a:gd name="T7" fmla="*/ 2 h 201"/>
                <a:gd name="T8" fmla="*/ 38 w 201"/>
                <a:gd name="T9" fmla="*/ 6 h 201"/>
                <a:gd name="T10" fmla="*/ 6 w 201"/>
                <a:gd name="T11" fmla="*/ 38 h 201"/>
                <a:gd name="T12" fmla="*/ 2 w 201"/>
                <a:gd name="T13" fmla="*/ 54 h 201"/>
                <a:gd name="T14" fmla="*/ 15 w 201"/>
                <a:gd name="T15" fmla="*/ 91 h 201"/>
                <a:gd name="T16" fmla="*/ 25 w 201"/>
                <a:gd name="T17" fmla="*/ 106 h 201"/>
                <a:gd name="T18" fmla="*/ 116 w 201"/>
                <a:gd name="T19" fmla="*/ 198 h 201"/>
                <a:gd name="T20" fmla="*/ 129 w 201"/>
                <a:gd name="T21" fmla="*/ 198 h 201"/>
                <a:gd name="T22" fmla="*/ 198 w 201"/>
                <a:gd name="T23" fmla="*/ 129 h 201"/>
                <a:gd name="T24" fmla="*/ 198 w 201"/>
                <a:gd name="T25" fmla="*/ 116 h 201"/>
                <a:gd name="T26" fmla="*/ 29 w 201"/>
                <a:gd name="T27" fmla="*/ 29 h 201"/>
                <a:gd name="T28" fmla="*/ 48 w 201"/>
                <a:gd name="T29" fmla="*/ 29 h 201"/>
                <a:gd name="T30" fmla="*/ 48 w 201"/>
                <a:gd name="T31" fmla="*/ 48 h 201"/>
                <a:gd name="T32" fmla="*/ 29 w 201"/>
                <a:gd name="T33" fmla="*/ 48 h 201"/>
                <a:gd name="T34" fmla="*/ 29 w 201"/>
                <a:gd name="T35" fmla="*/ 29 h 201"/>
                <a:gd name="T36" fmla="*/ 180 w 201"/>
                <a:gd name="T37" fmla="*/ 126 h 201"/>
                <a:gd name="T38" fmla="*/ 126 w 201"/>
                <a:gd name="T39" fmla="*/ 180 h 201"/>
                <a:gd name="T40" fmla="*/ 118 w 201"/>
                <a:gd name="T41" fmla="*/ 180 h 201"/>
                <a:gd name="T42" fmla="*/ 32 w 201"/>
                <a:gd name="T43" fmla="*/ 95 h 201"/>
                <a:gd name="T44" fmla="*/ 32 w 201"/>
                <a:gd name="T45" fmla="*/ 86 h 201"/>
                <a:gd name="T46" fmla="*/ 86 w 201"/>
                <a:gd name="T47" fmla="*/ 32 h 201"/>
                <a:gd name="T48" fmla="*/ 95 w 201"/>
                <a:gd name="T49" fmla="*/ 32 h 201"/>
                <a:gd name="T50" fmla="*/ 180 w 201"/>
                <a:gd name="T51" fmla="*/ 118 h 201"/>
                <a:gd name="T52" fmla="*/ 180 w 201"/>
                <a:gd name="T53"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01">
                  <a:moveTo>
                    <a:pt x="198" y="116"/>
                  </a:moveTo>
                  <a:cubicBezTo>
                    <a:pt x="106" y="25"/>
                    <a:pt x="106" y="25"/>
                    <a:pt x="106" y="25"/>
                  </a:cubicBezTo>
                  <a:cubicBezTo>
                    <a:pt x="103" y="21"/>
                    <a:pt x="96" y="17"/>
                    <a:pt x="91" y="15"/>
                  </a:cubicBezTo>
                  <a:cubicBezTo>
                    <a:pt x="54" y="2"/>
                    <a:pt x="54" y="2"/>
                    <a:pt x="54" y="2"/>
                  </a:cubicBezTo>
                  <a:cubicBezTo>
                    <a:pt x="49" y="0"/>
                    <a:pt x="42" y="2"/>
                    <a:pt x="38" y="6"/>
                  </a:cubicBezTo>
                  <a:cubicBezTo>
                    <a:pt x="6" y="38"/>
                    <a:pt x="6" y="38"/>
                    <a:pt x="6" y="38"/>
                  </a:cubicBezTo>
                  <a:cubicBezTo>
                    <a:pt x="2" y="42"/>
                    <a:pt x="0" y="49"/>
                    <a:pt x="2" y="54"/>
                  </a:cubicBezTo>
                  <a:cubicBezTo>
                    <a:pt x="15" y="91"/>
                    <a:pt x="15" y="91"/>
                    <a:pt x="15" y="91"/>
                  </a:cubicBezTo>
                  <a:cubicBezTo>
                    <a:pt x="17" y="96"/>
                    <a:pt x="21" y="103"/>
                    <a:pt x="25" y="106"/>
                  </a:cubicBezTo>
                  <a:cubicBezTo>
                    <a:pt x="116" y="198"/>
                    <a:pt x="116" y="198"/>
                    <a:pt x="116" y="198"/>
                  </a:cubicBezTo>
                  <a:cubicBezTo>
                    <a:pt x="120" y="201"/>
                    <a:pt x="126" y="201"/>
                    <a:pt x="129" y="198"/>
                  </a:cubicBezTo>
                  <a:cubicBezTo>
                    <a:pt x="198" y="129"/>
                    <a:pt x="198" y="129"/>
                    <a:pt x="198" y="129"/>
                  </a:cubicBezTo>
                  <a:cubicBezTo>
                    <a:pt x="201" y="126"/>
                    <a:pt x="201" y="120"/>
                    <a:pt x="198" y="116"/>
                  </a:cubicBezTo>
                  <a:close/>
                  <a:moveTo>
                    <a:pt x="29" y="29"/>
                  </a:moveTo>
                  <a:cubicBezTo>
                    <a:pt x="34" y="24"/>
                    <a:pt x="43" y="24"/>
                    <a:pt x="48" y="29"/>
                  </a:cubicBezTo>
                  <a:cubicBezTo>
                    <a:pt x="53" y="34"/>
                    <a:pt x="53" y="43"/>
                    <a:pt x="48" y="48"/>
                  </a:cubicBezTo>
                  <a:cubicBezTo>
                    <a:pt x="43" y="53"/>
                    <a:pt x="34" y="53"/>
                    <a:pt x="29" y="48"/>
                  </a:cubicBezTo>
                  <a:cubicBezTo>
                    <a:pt x="24" y="43"/>
                    <a:pt x="24" y="34"/>
                    <a:pt x="29" y="29"/>
                  </a:cubicBezTo>
                  <a:close/>
                  <a:moveTo>
                    <a:pt x="180" y="126"/>
                  </a:moveTo>
                  <a:cubicBezTo>
                    <a:pt x="126" y="180"/>
                    <a:pt x="126" y="180"/>
                    <a:pt x="126" y="180"/>
                  </a:cubicBezTo>
                  <a:cubicBezTo>
                    <a:pt x="124" y="183"/>
                    <a:pt x="120" y="183"/>
                    <a:pt x="118" y="180"/>
                  </a:cubicBezTo>
                  <a:cubicBezTo>
                    <a:pt x="32" y="95"/>
                    <a:pt x="32" y="95"/>
                    <a:pt x="32" y="95"/>
                  </a:cubicBezTo>
                  <a:cubicBezTo>
                    <a:pt x="30" y="93"/>
                    <a:pt x="30" y="89"/>
                    <a:pt x="32" y="86"/>
                  </a:cubicBezTo>
                  <a:cubicBezTo>
                    <a:pt x="86" y="32"/>
                    <a:pt x="86" y="32"/>
                    <a:pt x="86" y="32"/>
                  </a:cubicBezTo>
                  <a:cubicBezTo>
                    <a:pt x="89" y="30"/>
                    <a:pt x="93" y="30"/>
                    <a:pt x="95" y="32"/>
                  </a:cubicBezTo>
                  <a:cubicBezTo>
                    <a:pt x="180" y="118"/>
                    <a:pt x="180" y="118"/>
                    <a:pt x="180" y="118"/>
                  </a:cubicBezTo>
                  <a:cubicBezTo>
                    <a:pt x="183" y="120"/>
                    <a:pt x="183" y="124"/>
                    <a:pt x="18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rgbClr val="333D86"/>
                </a:solidFill>
              </a:endParaRPr>
            </a:p>
          </p:txBody>
        </p:sp>
      </p:grpSp>
      <p:grpSp>
        <p:nvGrpSpPr>
          <p:cNvPr id="17" name="Group 68">
            <a:extLst>
              <a:ext uri="{FF2B5EF4-FFF2-40B4-BE49-F238E27FC236}">
                <a16:creationId xmlns:a16="http://schemas.microsoft.com/office/drawing/2014/main" id="{18DC2095-6EE1-D8AF-96E1-7D6A96EC45ED}"/>
              </a:ext>
            </a:extLst>
          </p:cNvPr>
          <p:cNvGrpSpPr/>
          <p:nvPr/>
        </p:nvGrpSpPr>
        <p:grpSpPr>
          <a:xfrm>
            <a:off x="5589404" y="2506882"/>
            <a:ext cx="546526" cy="548838"/>
            <a:chOff x="4619626" y="2154237"/>
            <a:chExt cx="750886" cy="754064"/>
          </a:xfrm>
          <a:solidFill>
            <a:schemeClr val="bg1"/>
          </a:solidFill>
        </p:grpSpPr>
        <p:sp>
          <p:nvSpPr>
            <p:cNvPr id="18" name="Freeform 69">
              <a:extLst>
                <a:ext uri="{FF2B5EF4-FFF2-40B4-BE49-F238E27FC236}">
                  <a16:creationId xmlns:a16="http://schemas.microsoft.com/office/drawing/2014/main" id="{DAC1B8B3-9B96-0332-9AB6-89FACD42CBFD}"/>
                </a:ext>
              </a:extLst>
            </p:cNvPr>
            <p:cNvSpPr/>
            <p:nvPr/>
          </p:nvSpPr>
          <p:spPr bwMode="auto">
            <a:xfrm>
              <a:off x="4930775" y="2468563"/>
              <a:ext cx="439737" cy="439738"/>
            </a:xfrm>
            <a:custGeom>
              <a:avLst/>
              <a:gdLst>
                <a:gd name="T0" fmla="*/ 33 w 117"/>
                <a:gd name="T1" fmla="*/ 7 h 117"/>
                <a:gd name="T2" fmla="*/ 50 w 117"/>
                <a:gd name="T3" fmla="*/ 24 h 117"/>
                <a:gd name="T4" fmla="*/ 55 w 117"/>
                <a:gd name="T5" fmla="*/ 27 h 117"/>
                <a:gd name="T6" fmla="*/ 90 w 117"/>
                <a:gd name="T7" fmla="*/ 62 h 117"/>
                <a:gd name="T8" fmla="*/ 90 w 117"/>
                <a:gd name="T9" fmla="*/ 73 h 117"/>
                <a:gd name="T10" fmla="*/ 73 w 117"/>
                <a:gd name="T11" fmla="*/ 89 h 117"/>
                <a:gd name="T12" fmla="*/ 62 w 117"/>
                <a:gd name="T13" fmla="*/ 89 h 117"/>
                <a:gd name="T14" fmla="*/ 27 w 117"/>
                <a:gd name="T15" fmla="*/ 55 h 117"/>
                <a:gd name="T16" fmla="*/ 25 w 117"/>
                <a:gd name="T17" fmla="*/ 49 h 117"/>
                <a:gd name="T18" fmla="*/ 8 w 117"/>
                <a:gd name="T19" fmla="*/ 32 h 117"/>
                <a:gd name="T20" fmla="*/ 12 w 117"/>
                <a:gd name="T21" fmla="*/ 70 h 117"/>
                <a:gd name="T22" fmla="*/ 46 w 117"/>
                <a:gd name="T23" fmla="*/ 105 h 117"/>
                <a:gd name="T24" fmla="*/ 89 w 117"/>
                <a:gd name="T25" fmla="*/ 105 h 117"/>
                <a:gd name="T26" fmla="*/ 105 w 117"/>
                <a:gd name="T27" fmla="*/ 89 h 117"/>
                <a:gd name="T28" fmla="*/ 105 w 117"/>
                <a:gd name="T29" fmla="*/ 46 h 117"/>
                <a:gd name="T30" fmla="*/ 70 w 117"/>
                <a:gd name="T31" fmla="*/ 11 h 117"/>
                <a:gd name="T32" fmla="*/ 33 w 117"/>
                <a:gd name="T33" fmla="*/ 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33" y="7"/>
                  </a:moveTo>
                  <a:cubicBezTo>
                    <a:pt x="50" y="24"/>
                    <a:pt x="50" y="24"/>
                    <a:pt x="50" y="24"/>
                  </a:cubicBezTo>
                  <a:cubicBezTo>
                    <a:pt x="52" y="25"/>
                    <a:pt x="54" y="25"/>
                    <a:pt x="55" y="27"/>
                  </a:cubicBezTo>
                  <a:cubicBezTo>
                    <a:pt x="90" y="62"/>
                    <a:pt x="90" y="62"/>
                    <a:pt x="90" y="62"/>
                  </a:cubicBezTo>
                  <a:cubicBezTo>
                    <a:pt x="93" y="65"/>
                    <a:pt x="93" y="70"/>
                    <a:pt x="90" y="73"/>
                  </a:cubicBezTo>
                  <a:cubicBezTo>
                    <a:pt x="73" y="89"/>
                    <a:pt x="73" y="89"/>
                    <a:pt x="73" y="89"/>
                  </a:cubicBezTo>
                  <a:cubicBezTo>
                    <a:pt x="70" y="93"/>
                    <a:pt x="65" y="93"/>
                    <a:pt x="62" y="89"/>
                  </a:cubicBezTo>
                  <a:cubicBezTo>
                    <a:pt x="27" y="55"/>
                    <a:pt x="27" y="55"/>
                    <a:pt x="27" y="55"/>
                  </a:cubicBezTo>
                  <a:cubicBezTo>
                    <a:pt x="25" y="53"/>
                    <a:pt x="25" y="51"/>
                    <a:pt x="25" y="49"/>
                  </a:cubicBezTo>
                  <a:cubicBezTo>
                    <a:pt x="8" y="32"/>
                    <a:pt x="8" y="32"/>
                    <a:pt x="8" y="32"/>
                  </a:cubicBezTo>
                  <a:cubicBezTo>
                    <a:pt x="0" y="44"/>
                    <a:pt x="1" y="60"/>
                    <a:pt x="12" y="70"/>
                  </a:cubicBezTo>
                  <a:cubicBezTo>
                    <a:pt x="46" y="105"/>
                    <a:pt x="46" y="105"/>
                    <a:pt x="46" y="105"/>
                  </a:cubicBezTo>
                  <a:cubicBezTo>
                    <a:pt x="58" y="117"/>
                    <a:pt x="77" y="117"/>
                    <a:pt x="89" y="105"/>
                  </a:cubicBezTo>
                  <a:cubicBezTo>
                    <a:pt x="105" y="89"/>
                    <a:pt x="105" y="89"/>
                    <a:pt x="105" y="89"/>
                  </a:cubicBezTo>
                  <a:cubicBezTo>
                    <a:pt x="117" y="77"/>
                    <a:pt x="117" y="58"/>
                    <a:pt x="105" y="46"/>
                  </a:cubicBezTo>
                  <a:cubicBezTo>
                    <a:pt x="70" y="11"/>
                    <a:pt x="70" y="11"/>
                    <a:pt x="70" y="11"/>
                  </a:cubicBezTo>
                  <a:cubicBezTo>
                    <a:pt x="60" y="1"/>
                    <a:pt x="44" y="0"/>
                    <a:pt x="3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rgbClr val="333D86"/>
                </a:solidFill>
              </a:endParaRPr>
            </a:p>
          </p:txBody>
        </p:sp>
        <p:sp>
          <p:nvSpPr>
            <p:cNvPr id="19" name="Freeform 70">
              <a:extLst>
                <a:ext uri="{FF2B5EF4-FFF2-40B4-BE49-F238E27FC236}">
                  <a16:creationId xmlns:a16="http://schemas.microsoft.com/office/drawing/2014/main" id="{475EB339-2B8A-7648-4FB1-34F40B363591}"/>
                </a:ext>
              </a:extLst>
            </p:cNvPr>
            <p:cNvSpPr/>
            <p:nvPr/>
          </p:nvSpPr>
          <p:spPr bwMode="auto">
            <a:xfrm>
              <a:off x="4619626" y="2154237"/>
              <a:ext cx="438150" cy="438150"/>
            </a:xfrm>
            <a:custGeom>
              <a:avLst/>
              <a:gdLst>
                <a:gd name="T0" fmla="*/ 28 w 117"/>
                <a:gd name="T1" fmla="*/ 12 h 117"/>
                <a:gd name="T2" fmla="*/ 12 w 117"/>
                <a:gd name="T3" fmla="*/ 28 h 117"/>
                <a:gd name="T4" fmla="*/ 12 w 117"/>
                <a:gd name="T5" fmla="*/ 71 h 117"/>
                <a:gd name="T6" fmla="*/ 47 w 117"/>
                <a:gd name="T7" fmla="*/ 105 h 117"/>
                <a:gd name="T8" fmla="*/ 84 w 117"/>
                <a:gd name="T9" fmla="*/ 109 h 117"/>
                <a:gd name="T10" fmla="*/ 67 w 117"/>
                <a:gd name="T11" fmla="*/ 92 h 117"/>
                <a:gd name="T12" fmla="*/ 62 w 117"/>
                <a:gd name="T13" fmla="*/ 90 h 117"/>
                <a:gd name="T14" fmla="*/ 27 w 117"/>
                <a:gd name="T15" fmla="*/ 55 h 117"/>
                <a:gd name="T16" fmla="*/ 27 w 117"/>
                <a:gd name="T17" fmla="*/ 43 h 117"/>
                <a:gd name="T18" fmla="*/ 43 w 117"/>
                <a:gd name="T19" fmla="*/ 27 h 117"/>
                <a:gd name="T20" fmla="*/ 55 w 117"/>
                <a:gd name="T21" fmla="*/ 27 h 117"/>
                <a:gd name="T22" fmla="*/ 90 w 117"/>
                <a:gd name="T23" fmla="*/ 62 h 117"/>
                <a:gd name="T24" fmla="*/ 92 w 117"/>
                <a:gd name="T25" fmla="*/ 68 h 117"/>
                <a:gd name="T26" fmla="*/ 109 w 117"/>
                <a:gd name="T27" fmla="*/ 85 h 117"/>
                <a:gd name="T28" fmla="*/ 105 w 117"/>
                <a:gd name="T29" fmla="*/ 47 h 117"/>
                <a:gd name="T30" fmla="*/ 71 w 117"/>
                <a:gd name="T31" fmla="*/ 12 h 117"/>
                <a:gd name="T32" fmla="*/ 28 w 117"/>
                <a:gd name="T33"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28" y="12"/>
                  </a:moveTo>
                  <a:cubicBezTo>
                    <a:pt x="12" y="28"/>
                    <a:pt x="12" y="28"/>
                    <a:pt x="12" y="28"/>
                  </a:cubicBezTo>
                  <a:cubicBezTo>
                    <a:pt x="0" y="40"/>
                    <a:pt x="0" y="59"/>
                    <a:pt x="12" y="71"/>
                  </a:cubicBezTo>
                  <a:cubicBezTo>
                    <a:pt x="47" y="105"/>
                    <a:pt x="47" y="105"/>
                    <a:pt x="47" y="105"/>
                  </a:cubicBezTo>
                  <a:cubicBezTo>
                    <a:pt x="57" y="116"/>
                    <a:pt x="73" y="117"/>
                    <a:pt x="84" y="109"/>
                  </a:cubicBezTo>
                  <a:cubicBezTo>
                    <a:pt x="67" y="92"/>
                    <a:pt x="67" y="92"/>
                    <a:pt x="67" y="92"/>
                  </a:cubicBezTo>
                  <a:cubicBezTo>
                    <a:pt x="65" y="92"/>
                    <a:pt x="63" y="91"/>
                    <a:pt x="62" y="90"/>
                  </a:cubicBezTo>
                  <a:cubicBezTo>
                    <a:pt x="27" y="55"/>
                    <a:pt x="27" y="55"/>
                    <a:pt x="27" y="55"/>
                  </a:cubicBezTo>
                  <a:cubicBezTo>
                    <a:pt x="24" y="52"/>
                    <a:pt x="24" y="47"/>
                    <a:pt x="27" y="43"/>
                  </a:cubicBezTo>
                  <a:cubicBezTo>
                    <a:pt x="43" y="27"/>
                    <a:pt x="43" y="27"/>
                    <a:pt x="43" y="27"/>
                  </a:cubicBezTo>
                  <a:cubicBezTo>
                    <a:pt x="47" y="24"/>
                    <a:pt x="52" y="24"/>
                    <a:pt x="55" y="27"/>
                  </a:cubicBezTo>
                  <a:cubicBezTo>
                    <a:pt x="90" y="62"/>
                    <a:pt x="90" y="62"/>
                    <a:pt x="90" y="62"/>
                  </a:cubicBezTo>
                  <a:cubicBezTo>
                    <a:pt x="92" y="64"/>
                    <a:pt x="92" y="66"/>
                    <a:pt x="92" y="68"/>
                  </a:cubicBezTo>
                  <a:cubicBezTo>
                    <a:pt x="109" y="85"/>
                    <a:pt x="109" y="85"/>
                    <a:pt x="109" y="85"/>
                  </a:cubicBezTo>
                  <a:cubicBezTo>
                    <a:pt x="117" y="73"/>
                    <a:pt x="116" y="57"/>
                    <a:pt x="105" y="47"/>
                  </a:cubicBezTo>
                  <a:cubicBezTo>
                    <a:pt x="71" y="12"/>
                    <a:pt x="71" y="12"/>
                    <a:pt x="71" y="12"/>
                  </a:cubicBezTo>
                  <a:cubicBezTo>
                    <a:pt x="59" y="0"/>
                    <a:pt x="40" y="0"/>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rgbClr val="333D86"/>
                </a:solidFill>
              </a:endParaRPr>
            </a:p>
          </p:txBody>
        </p:sp>
        <p:sp>
          <p:nvSpPr>
            <p:cNvPr id="20" name="Freeform 71">
              <a:extLst>
                <a:ext uri="{FF2B5EF4-FFF2-40B4-BE49-F238E27FC236}">
                  <a16:creationId xmlns:a16="http://schemas.microsoft.com/office/drawing/2014/main" id="{B0504A19-F816-6BB4-1CA0-D201473AB0D2}"/>
                </a:ext>
              </a:extLst>
            </p:cNvPr>
            <p:cNvSpPr/>
            <p:nvPr/>
          </p:nvSpPr>
          <p:spPr bwMode="auto">
            <a:xfrm>
              <a:off x="4864100" y="2397125"/>
              <a:ext cx="261937" cy="266700"/>
            </a:xfrm>
            <a:custGeom>
              <a:avLst/>
              <a:gdLst>
                <a:gd name="T0" fmla="*/ 66 w 70"/>
                <a:gd name="T1" fmla="*/ 51 h 71"/>
                <a:gd name="T2" fmla="*/ 20 w 70"/>
                <a:gd name="T3" fmla="*/ 4 h 71"/>
                <a:gd name="T4" fmla="*/ 4 w 70"/>
                <a:gd name="T5" fmla="*/ 4 h 71"/>
                <a:gd name="T6" fmla="*/ 4 w 70"/>
                <a:gd name="T7" fmla="*/ 20 h 71"/>
                <a:gd name="T8" fmla="*/ 50 w 70"/>
                <a:gd name="T9" fmla="*/ 66 h 71"/>
                <a:gd name="T10" fmla="*/ 66 w 70"/>
                <a:gd name="T11" fmla="*/ 66 h 71"/>
                <a:gd name="T12" fmla="*/ 66 w 70"/>
                <a:gd name="T13" fmla="*/ 51 h 71"/>
              </a:gdLst>
              <a:ahLst/>
              <a:cxnLst>
                <a:cxn ang="0">
                  <a:pos x="T0" y="T1"/>
                </a:cxn>
                <a:cxn ang="0">
                  <a:pos x="T2" y="T3"/>
                </a:cxn>
                <a:cxn ang="0">
                  <a:pos x="T4" y="T5"/>
                </a:cxn>
                <a:cxn ang="0">
                  <a:pos x="T6" y="T7"/>
                </a:cxn>
                <a:cxn ang="0">
                  <a:pos x="T8" y="T9"/>
                </a:cxn>
                <a:cxn ang="0">
                  <a:pos x="T10" y="T11"/>
                </a:cxn>
                <a:cxn ang="0">
                  <a:pos x="T12" y="T13"/>
                </a:cxn>
              </a:cxnLst>
              <a:rect l="0" t="0" r="r" b="b"/>
              <a:pathLst>
                <a:path w="70" h="71">
                  <a:moveTo>
                    <a:pt x="66" y="51"/>
                  </a:moveTo>
                  <a:cubicBezTo>
                    <a:pt x="20" y="4"/>
                    <a:pt x="20" y="4"/>
                    <a:pt x="20" y="4"/>
                  </a:cubicBezTo>
                  <a:cubicBezTo>
                    <a:pt x="15" y="0"/>
                    <a:pt x="8" y="0"/>
                    <a:pt x="4" y="4"/>
                  </a:cubicBezTo>
                  <a:cubicBezTo>
                    <a:pt x="0" y="9"/>
                    <a:pt x="0" y="16"/>
                    <a:pt x="4" y="20"/>
                  </a:cubicBezTo>
                  <a:cubicBezTo>
                    <a:pt x="50" y="66"/>
                    <a:pt x="50" y="66"/>
                    <a:pt x="50" y="66"/>
                  </a:cubicBezTo>
                  <a:cubicBezTo>
                    <a:pt x="55" y="71"/>
                    <a:pt x="62" y="71"/>
                    <a:pt x="66" y="66"/>
                  </a:cubicBezTo>
                  <a:cubicBezTo>
                    <a:pt x="70" y="62"/>
                    <a:pt x="70" y="55"/>
                    <a:pt x="6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rgbClr val="333D86"/>
                </a:solidFill>
              </a:endParaRPr>
            </a:p>
          </p:txBody>
        </p:sp>
      </p:grpSp>
      <p:sp>
        <p:nvSpPr>
          <p:cNvPr id="21" name="Freeform 114">
            <a:extLst>
              <a:ext uri="{FF2B5EF4-FFF2-40B4-BE49-F238E27FC236}">
                <a16:creationId xmlns:a16="http://schemas.microsoft.com/office/drawing/2014/main" id="{54133C2C-87CB-477A-9E93-B4BD2A87B748}"/>
              </a:ext>
            </a:extLst>
          </p:cNvPr>
          <p:cNvSpPr>
            <a:spLocks noEditPoints="1"/>
          </p:cNvSpPr>
          <p:nvPr/>
        </p:nvSpPr>
        <p:spPr bwMode="auto">
          <a:xfrm>
            <a:off x="2053107" y="2494919"/>
            <a:ext cx="433496" cy="572762"/>
          </a:xfrm>
          <a:custGeom>
            <a:avLst/>
            <a:gdLst>
              <a:gd name="T0" fmla="*/ 2147483647 w 100"/>
              <a:gd name="T1" fmla="*/ 2147483647 h 132"/>
              <a:gd name="T2" fmla="*/ 2147483647 w 100"/>
              <a:gd name="T3" fmla="*/ 2147483647 h 132"/>
              <a:gd name="T4" fmla="*/ 2147483647 w 100"/>
              <a:gd name="T5" fmla="*/ 2147483647 h 132"/>
              <a:gd name="T6" fmla="*/ 2147483647 w 100"/>
              <a:gd name="T7" fmla="*/ 2147483647 h 132"/>
              <a:gd name="T8" fmla="*/ 2147483647 w 100"/>
              <a:gd name="T9" fmla="*/ 2147483647 h 132"/>
              <a:gd name="T10" fmla="*/ 2147483647 w 100"/>
              <a:gd name="T11" fmla="*/ 2147483647 h 132"/>
              <a:gd name="T12" fmla="*/ 2147483647 w 100"/>
              <a:gd name="T13" fmla="*/ 2147483647 h 132"/>
              <a:gd name="T14" fmla="*/ 2147483647 w 100"/>
              <a:gd name="T15" fmla="*/ 2147483647 h 132"/>
              <a:gd name="T16" fmla="*/ 2147483647 w 100"/>
              <a:gd name="T17" fmla="*/ 2147483647 h 132"/>
              <a:gd name="T18" fmla="*/ 2147483647 w 100"/>
              <a:gd name="T19" fmla="*/ 2147483647 h 132"/>
              <a:gd name="T20" fmla="*/ 2147483647 w 100"/>
              <a:gd name="T21" fmla="*/ 2147483647 h 132"/>
              <a:gd name="T22" fmla="*/ 2147483647 w 100"/>
              <a:gd name="T23" fmla="*/ 2147483647 h 132"/>
              <a:gd name="T24" fmla="*/ 2147483647 w 100"/>
              <a:gd name="T25" fmla="*/ 2147483647 h 132"/>
              <a:gd name="T26" fmla="*/ 2147483647 w 100"/>
              <a:gd name="T27" fmla="*/ 2147483647 h 132"/>
              <a:gd name="T28" fmla="*/ 2147483647 w 100"/>
              <a:gd name="T29" fmla="*/ 2147483647 h 132"/>
              <a:gd name="T30" fmla="*/ 2147483647 w 100"/>
              <a:gd name="T31" fmla="*/ 2147483647 h 132"/>
              <a:gd name="T32" fmla="*/ 2147483647 w 100"/>
              <a:gd name="T33" fmla="*/ 0 h 132"/>
              <a:gd name="T34" fmla="*/ 2147483647 w 100"/>
              <a:gd name="T35" fmla="*/ 2147483647 h 132"/>
              <a:gd name="T36" fmla="*/ 2147483647 w 100"/>
              <a:gd name="T37" fmla="*/ 2147483647 h 132"/>
              <a:gd name="T38" fmla="*/ 0 w 100"/>
              <a:gd name="T39" fmla="*/ 2147483647 h 132"/>
              <a:gd name="T40" fmla="*/ 0 w 100"/>
              <a:gd name="T41" fmla="*/ 2147483647 h 132"/>
              <a:gd name="T42" fmla="*/ 2147483647 w 100"/>
              <a:gd name="T43" fmla="*/ 2147483647 h 132"/>
              <a:gd name="T44" fmla="*/ 2147483647 w 100"/>
              <a:gd name="T45" fmla="*/ 2147483647 h 132"/>
              <a:gd name="T46" fmla="*/ 2147483647 w 100"/>
              <a:gd name="T47" fmla="*/ 2147483647 h 132"/>
              <a:gd name="T48" fmla="*/ 2147483647 w 100"/>
              <a:gd name="T49" fmla="*/ 2147483647 h 132"/>
              <a:gd name="T50" fmla="*/ 2147483647 w 100"/>
              <a:gd name="T51" fmla="*/ 2147483647 h 132"/>
              <a:gd name="T52" fmla="*/ 2147483647 w 100"/>
              <a:gd name="T53" fmla="*/ 2147483647 h 132"/>
              <a:gd name="T54" fmla="*/ 2147483647 w 100"/>
              <a:gd name="T55" fmla="*/ 2147483647 h 132"/>
              <a:gd name="T56" fmla="*/ 2147483647 w 100"/>
              <a:gd name="T57" fmla="*/ 2147483647 h 132"/>
              <a:gd name="T58" fmla="*/ 2147483647 w 100"/>
              <a:gd name="T59" fmla="*/ 2147483647 h 132"/>
              <a:gd name="T60" fmla="*/ 2147483647 w 100"/>
              <a:gd name="T61" fmla="*/ 2147483647 h 132"/>
              <a:gd name="T62" fmla="*/ 2147483647 w 100"/>
              <a:gd name="T63" fmla="*/ 2147483647 h 132"/>
              <a:gd name="T64" fmla="*/ 2147483647 w 100"/>
              <a:gd name="T65" fmla="*/ 2147483647 h 132"/>
              <a:gd name="T66" fmla="*/ 2147483647 w 100"/>
              <a:gd name="T67" fmla="*/ 2147483647 h 132"/>
              <a:gd name="T68" fmla="*/ 2147483647 w 100"/>
              <a:gd name="T69" fmla="*/ 2147483647 h 132"/>
              <a:gd name="T70" fmla="*/ 2147483647 w 100"/>
              <a:gd name="T71" fmla="*/ 2147483647 h 132"/>
              <a:gd name="T72" fmla="*/ 2147483647 w 100"/>
              <a:gd name="T73" fmla="*/ 2147483647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a:lstStyle/>
          <a:p>
            <a:endParaRPr lang="zh-CN" altLang="en-US">
              <a:solidFill>
                <a:srgbClr val="333D86"/>
              </a:solidFill>
            </a:endParaRPr>
          </a:p>
        </p:txBody>
      </p:sp>
      <p:grpSp>
        <p:nvGrpSpPr>
          <p:cNvPr id="2" name="组合 1">
            <a:extLst>
              <a:ext uri="{FF2B5EF4-FFF2-40B4-BE49-F238E27FC236}">
                <a16:creationId xmlns:a16="http://schemas.microsoft.com/office/drawing/2014/main" id="{8FEBD404-F555-8CC2-E9E1-DB3E06A6A94A}"/>
              </a:ext>
            </a:extLst>
          </p:cNvPr>
          <p:cNvGrpSpPr/>
          <p:nvPr/>
        </p:nvGrpSpPr>
        <p:grpSpPr>
          <a:xfrm>
            <a:off x="980249" y="3760230"/>
            <a:ext cx="3499982" cy="2512548"/>
            <a:chOff x="1451400" y="3760230"/>
            <a:chExt cx="3499982" cy="2512548"/>
          </a:xfrm>
        </p:grpSpPr>
        <p:sp>
          <p:nvSpPr>
            <p:cNvPr id="22" name="Subtitle 2">
              <a:extLst>
                <a:ext uri="{FF2B5EF4-FFF2-40B4-BE49-F238E27FC236}">
                  <a16:creationId xmlns:a16="http://schemas.microsoft.com/office/drawing/2014/main" id="{F4680470-E947-5886-280A-EB9A51EA2BA6}"/>
                </a:ext>
              </a:extLst>
            </p:cNvPr>
            <p:cNvSpPr txBox="1"/>
            <p:nvPr/>
          </p:nvSpPr>
          <p:spPr bwMode="auto">
            <a:xfrm>
              <a:off x="1451400" y="3760230"/>
              <a:ext cx="1870684"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张圆圆</a:t>
              </a:r>
              <a:r>
                <a:rPr lang="en-US" altLang="zh-CN"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(PM)</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3" name="文本框 22">
              <a:extLst>
                <a:ext uri="{FF2B5EF4-FFF2-40B4-BE49-F238E27FC236}">
                  <a16:creationId xmlns:a16="http://schemas.microsoft.com/office/drawing/2014/main" id="{35F00E9E-A48D-CB14-1DE3-26F3B838E3F4}"/>
                </a:ext>
              </a:extLst>
            </p:cNvPr>
            <p:cNvSpPr txBox="1"/>
            <p:nvPr/>
          </p:nvSpPr>
          <p:spPr>
            <a:xfrm>
              <a:off x="1451400" y="4214201"/>
              <a:ext cx="3499982" cy="2058577"/>
            </a:xfrm>
            <a:prstGeom prst="rect">
              <a:avLst/>
            </a:prstGeom>
            <a:noFill/>
          </p:spPr>
          <p:txBody>
            <a:bodyPr wrap="square" rtlCol="0" anchor="t">
              <a:spAutoFit/>
            </a:bodyPr>
            <a:lstStyle/>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负责软件的迭代</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总体设计理念</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用例测试部分</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文档编写完善</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资源的整理上传</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团队组织</a:t>
              </a:r>
            </a:p>
          </p:txBody>
        </p:sp>
      </p:grpSp>
      <p:sp>
        <p:nvSpPr>
          <p:cNvPr id="24" name="Subtitle 2">
            <a:extLst>
              <a:ext uri="{FF2B5EF4-FFF2-40B4-BE49-F238E27FC236}">
                <a16:creationId xmlns:a16="http://schemas.microsoft.com/office/drawing/2014/main" id="{7AD778EC-5C49-2522-795B-90AB4576B1D4}"/>
              </a:ext>
            </a:extLst>
          </p:cNvPr>
          <p:cNvSpPr txBox="1"/>
          <p:nvPr/>
        </p:nvSpPr>
        <p:spPr bwMode="auto">
          <a:xfrm>
            <a:off x="4951383" y="3756569"/>
            <a:ext cx="949737"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姜婷</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5" name="文本框 24">
            <a:extLst>
              <a:ext uri="{FF2B5EF4-FFF2-40B4-BE49-F238E27FC236}">
                <a16:creationId xmlns:a16="http://schemas.microsoft.com/office/drawing/2014/main" id="{9FEE3500-0DD3-6801-15D7-A5951CA0D695}"/>
              </a:ext>
            </a:extLst>
          </p:cNvPr>
          <p:cNvSpPr txBox="1"/>
          <p:nvPr/>
        </p:nvSpPr>
        <p:spPr>
          <a:xfrm>
            <a:off x="5015021" y="4214201"/>
            <a:ext cx="2839930" cy="2729337"/>
          </a:xfrm>
          <a:prstGeom prst="rect">
            <a:avLst/>
          </a:prstGeom>
          <a:noFill/>
        </p:spPr>
        <p:txBody>
          <a:bodyPr wrap="square" rtlCol="0" anchor="t">
            <a:spAutoFit/>
          </a:bodyPr>
          <a:lstStyle/>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系统设计说明书</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题库设计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软件测试方案</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自动化、内存测试</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系统需求规格说明书</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系统用例图的设计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dirty="0">
              <a:solidFill>
                <a:schemeClr val="bg1"/>
              </a:solidFill>
            </a:endParaRPr>
          </a:p>
        </p:txBody>
      </p:sp>
      <p:sp>
        <p:nvSpPr>
          <p:cNvPr id="26" name="Subtitle 2">
            <a:extLst>
              <a:ext uri="{FF2B5EF4-FFF2-40B4-BE49-F238E27FC236}">
                <a16:creationId xmlns:a16="http://schemas.microsoft.com/office/drawing/2014/main" id="{3C7EFBF6-DDC6-38F5-A825-710FE9226BA1}"/>
              </a:ext>
            </a:extLst>
          </p:cNvPr>
          <p:cNvSpPr txBox="1"/>
          <p:nvPr/>
        </p:nvSpPr>
        <p:spPr bwMode="auto">
          <a:xfrm>
            <a:off x="8537169" y="3756569"/>
            <a:ext cx="1255046"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孙得弘</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7" name="文本框 26">
            <a:extLst>
              <a:ext uri="{FF2B5EF4-FFF2-40B4-BE49-F238E27FC236}">
                <a16:creationId xmlns:a16="http://schemas.microsoft.com/office/drawing/2014/main" id="{B1C6FD6E-B9BA-EF95-5366-DD14F6E9DF3A}"/>
              </a:ext>
            </a:extLst>
          </p:cNvPr>
          <p:cNvSpPr txBox="1"/>
          <p:nvPr/>
        </p:nvSpPr>
        <p:spPr>
          <a:xfrm>
            <a:off x="8607850" y="4214201"/>
            <a:ext cx="3329045" cy="2390976"/>
          </a:xfrm>
          <a:prstGeom prst="rect">
            <a:avLst/>
          </a:prstGeom>
          <a:noFill/>
        </p:spPr>
        <p:txBody>
          <a:bodyPr wrap="square" rtlCol="0" anchor="t">
            <a:spAutoFit/>
          </a:bodyPr>
          <a:lstStyle/>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编码环境准备测试</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题库设计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回归、用例、用户场景测试</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MUL</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数据字典设计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数据库结构设计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lvl="0">
              <a:lnSpc>
                <a:spcPct val="120000"/>
              </a:lnSpc>
              <a:defRPr/>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89306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8044" t="22922" r="5454" b="11479"/>
          <a:stretch>
            <a:fillRect/>
          </a:stretch>
        </p:blipFill>
        <p:spPr>
          <a:xfrm>
            <a:off x="0" y="1"/>
            <a:ext cx="12192000" cy="6858000"/>
          </a:xfrm>
          <a:prstGeom prst="rect">
            <a:avLst/>
          </a:prstGeom>
        </p:spPr>
      </p:pic>
      <p:sp>
        <p:nvSpPr>
          <p:cNvPr id="4" name="Text Box 3"/>
          <p:cNvSpPr>
            <a:spLocks noChangeArrowheads="1"/>
          </p:cNvSpPr>
          <p:nvPr/>
        </p:nvSpPr>
        <p:spPr bwMode="auto">
          <a:xfrm>
            <a:off x="5338421" y="1345754"/>
            <a:ext cx="1515159" cy="977191"/>
          </a:xfrm>
          <a:prstGeom prst="rect">
            <a:avLst/>
          </a:prstGeom>
          <a:noFill/>
        </p:spPr>
        <p:txBody>
          <a:bodyPr wrap="none">
            <a:spAutoFit/>
          </a:bodyPr>
          <a:lstStyle/>
          <a:p>
            <a:pPr algn="ctr">
              <a:spcBef>
                <a:spcPct val="0"/>
              </a:spcBef>
            </a:pPr>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目  录</a:t>
            </a:r>
            <a:endPar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pPr>
            <a:r>
              <a:rPr lang="en-US" altLang="zh-CN" sz="1750" dirty="0">
                <a:solidFill>
                  <a:schemeClr val="tx1">
                    <a:lumMod val="75000"/>
                    <a:lumOff val="25000"/>
                  </a:schemeClr>
                </a:solidFill>
                <a:latin typeface="微软雅黑" panose="020B0503020204020204" pitchFamily="34" charset="-122"/>
                <a:ea typeface="微软雅黑" panose="020B0503020204020204" pitchFamily="34" charset="-122"/>
              </a:rPr>
              <a:t>COMPANY</a:t>
            </a:r>
            <a:endParaRPr lang="zh-CN" altLang="en-US" sz="17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椭圆 1"/>
          <p:cNvSpPr>
            <a:spLocks noChangeArrowheads="1"/>
          </p:cNvSpPr>
          <p:nvPr/>
        </p:nvSpPr>
        <p:spPr bwMode="auto">
          <a:xfrm>
            <a:off x="2073491" y="2877646"/>
            <a:ext cx="727831" cy="727831"/>
          </a:xfrm>
          <a:prstGeom prst="ellipse">
            <a:avLst/>
          </a:prstGeom>
          <a:solidFill>
            <a:srgbClr val="9F9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333D86"/>
              </a:solidFill>
            </a:endParaRPr>
          </a:p>
        </p:txBody>
      </p:sp>
      <p:sp>
        <p:nvSpPr>
          <p:cNvPr id="6" name="TextBox 32"/>
          <p:cNvSpPr txBox="1">
            <a:spLocks noChangeArrowheads="1"/>
          </p:cNvSpPr>
          <p:nvPr/>
        </p:nvSpPr>
        <p:spPr bwMode="auto">
          <a:xfrm>
            <a:off x="2136684" y="2955821"/>
            <a:ext cx="60144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7" name="矩形 6"/>
          <p:cNvSpPr/>
          <p:nvPr/>
        </p:nvSpPr>
        <p:spPr>
          <a:xfrm>
            <a:off x="2917185" y="3297268"/>
            <a:ext cx="2365519" cy="307777"/>
          </a:xfrm>
          <a:prstGeom prst="rect">
            <a:avLst/>
          </a:prstGeom>
          <a:effectLst/>
        </p:spPr>
        <p:txBody>
          <a:bodyPr wrap="none">
            <a:spAutoFit/>
          </a:bodyPr>
          <a:lstStyle/>
          <a:p>
            <a:pPr>
              <a:spcBef>
                <a:spcPct val="0"/>
              </a:spcBef>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Please write the title here</a:t>
            </a:r>
          </a:p>
        </p:txBody>
      </p:sp>
      <p:sp>
        <p:nvSpPr>
          <p:cNvPr id="8" name="TextBox 76"/>
          <p:cNvSpPr txBox="1"/>
          <p:nvPr/>
        </p:nvSpPr>
        <p:spPr>
          <a:xfrm>
            <a:off x="2917184" y="2877646"/>
            <a:ext cx="2762588" cy="461665"/>
          </a:xfrm>
          <a:prstGeom prst="rect">
            <a:avLst/>
          </a:prstGeom>
          <a:noFill/>
          <a:effectLst/>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输入您的文字标题</a:t>
            </a:r>
          </a:p>
        </p:txBody>
      </p:sp>
      <p:sp>
        <p:nvSpPr>
          <p:cNvPr id="9" name="椭圆 1"/>
          <p:cNvSpPr>
            <a:spLocks noChangeArrowheads="1"/>
          </p:cNvSpPr>
          <p:nvPr/>
        </p:nvSpPr>
        <p:spPr bwMode="auto">
          <a:xfrm>
            <a:off x="2073491" y="4201654"/>
            <a:ext cx="727831" cy="727831"/>
          </a:xfrm>
          <a:prstGeom prst="ellipse">
            <a:avLst/>
          </a:prstGeom>
          <a:solidFill>
            <a:srgbClr val="B5AE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333D86"/>
              </a:solidFill>
            </a:endParaRPr>
          </a:p>
        </p:txBody>
      </p:sp>
      <p:sp>
        <p:nvSpPr>
          <p:cNvPr id="10" name="TextBox 32"/>
          <p:cNvSpPr txBox="1">
            <a:spLocks noChangeArrowheads="1"/>
          </p:cNvSpPr>
          <p:nvPr/>
        </p:nvSpPr>
        <p:spPr bwMode="auto">
          <a:xfrm>
            <a:off x="2136684" y="4279829"/>
            <a:ext cx="60144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11" name="矩形 10"/>
          <p:cNvSpPr/>
          <p:nvPr/>
        </p:nvSpPr>
        <p:spPr>
          <a:xfrm>
            <a:off x="2917185" y="4621276"/>
            <a:ext cx="2365519" cy="307777"/>
          </a:xfrm>
          <a:prstGeom prst="rect">
            <a:avLst/>
          </a:prstGeom>
          <a:effectLst/>
        </p:spPr>
        <p:txBody>
          <a:bodyPr wrap="none">
            <a:spAutoFit/>
          </a:bodyPr>
          <a:lstStyle/>
          <a:p>
            <a:pPr>
              <a:spcBef>
                <a:spcPct val="0"/>
              </a:spcBef>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Please write the title here</a:t>
            </a:r>
          </a:p>
        </p:txBody>
      </p:sp>
      <p:sp>
        <p:nvSpPr>
          <p:cNvPr id="12" name="TextBox 76"/>
          <p:cNvSpPr txBox="1"/>
          <p:nvPr/>
        </p:nvSpPr>
        <p:spPr>
          <a:xfrm>
            <a:off x="2917184" y="4201654"/>
            <a:ext cx="2762588" cy="461665"/>
          </a:xfrm>
          <a:prstGeom prst="rect">
            <a:avLst/>
          </a:prstGeom>
          <a:noFill/>
          <a:effectLst/>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输入您的文字标题</a:t>
            </a:r>
          </a:p>
        </p:txBody>
      </p:sp>
      <p:sp>
        <p:nvSpPr>
          <p:cNvPr id="13" name="椭圆 1"/>
          <p:cNvSpPr>
            <a:spLocks noChangeArrowheads="1"/>
          </p:cNvSpPr>
          <p:nvPr/>
        </p:nvSpPr>
        <p:spPr bwMode="auto">
          <a:xfrm>
            <a:off x="6652302" y="2877646"/>
            <a:ext cx="727831" cy="727831"/>
          </a:xfrm>
          <a:prstGeom prst="ellipse">
            <a:avLst/>
          </a:prstGeom>
          <a:solidFill>
            <a:srgbClr val="B5AE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333D86"/>
              </a:solidFill>
            </a:endParaRPr>
          </a:p>
        </p:txBody>
      </p:sp>
      <p:sp>
        <p:nvSpPr>
          <p:cNvPr id="14" name="TextBox 32"/>
          <p:cNvSpPr txBox="1">
            <a:spLocks noChangeArrowheads="1"/>
          </p:cNvSpPr>
          <p:nvPr/>
        </p:nvSpPr>
        <p:spPr bwMode="auto">
          <a:xfrm>
            <a:off x="6715495" y="2955821"/>
            <a:ext cx="60144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5" name="矩形 14"/>
          <p:cNvSpPr/>
          <p:nvPr/>
        </p:nvSpPr>
        <p:spPr>
          <a:xfrm>
            <a:off x="7495996" y="3297268"/>
            <a:ext cx="2365519" cy="307777"/>
          </a:xfrm>
          <a:prstGeom prst="rect">
            <a:avLst/>
          </a:prstGeom>
        </p:spPr>
        <p:txBody>
          <a:bodyPr wrap="none">
            <a:spAutoFit/>
          </a:bodyPr>
          <a:lstStyle/>
          <a:p>
            <a:pPr>
              <a:spcBef>
                <a:spcPct val="0"/>
              </a:spcBef>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Please write the title here</a:t>
            </a:r>
          </a:p>
        </p:txBody>
      </p:sp>
      <p:sp>
        <p:nvSpPr>
          <p:cNvPr id="16" name="椭圆 1"/>
          <p:cNvSpPr>
            <a:spLocks noChangeArrowheads="1"/>
          </p:cNvSpPr>
          <p:nvPr/>
        </p:nvSpPr>
        <p:spPr bwMode="auto">
          <a:xfrm>
            <a:off x="6652302" y="4201654"/>
            <a:ext cx="727831" cy="727831"/>
          </a:xfrm>
          <a:prstGeom prst="ellipse">
            <a:avLst/>
          </a:prstGeom>
          <a:solidFill>
            <a:srgbClr val="9F9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333D86"/>
              </a:solidFill>
            </a:endParaRPr>
          </a:p>
        </p:txBody>
      </p:sp>
      <p:sp>
        <p:nvSpPr>
          <p:cNvPr id="17" name="TextBox 32"/>
          <p:cNvSpPr txBox="1">
            <a:spLocks noChangeArrowheads="1"/>
          </p:cNvSpPr>
          <p:nvPr/>
        </p:nvSpPr>
        <p:spPr bwMode="auto">
          <a:xfrm>
            <a:off x="6715495" y="4279829"/>
            <a:ext cx="60144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04</a:t>
            </a:r>
            <a:endParaRPr lang="zh-CN" altLang="en-US" sz="3200" dirty="0">
              <a:solidFill>
                <a:schemeClr val="bg1"/>
              </a:solidFill>
              <a:ea typeface="微软雅黑" panose="020B0503020204020204" pitchFamily="34" charset="-122"/>
            </a:endParaRPr>
          </a:p>
        </p:txBody>
      </p:sp>
      <p:sp>
        <p:nvSpPr>
          <p:cNvPr id="18" name="矩形 17"/>
          <p:cNvSpPr/>
          <p:nvPr/>
        </p:nvSpPr>
        <p:spPr>
          <a:xfrm>
            <a:off x="7495996" y="4621276"/>
            <a:ext cx="2365519" cy="307777"/>
          </a:xfrm>
          <a:prstGeom prst="rect">
            <a:avLst/>
          </a:prstGeom>
        </p:spPr>
        <p:txBody>
          <a:bodyPr wrap="none">
            <a:spAutoFit/>
          </a:bodyPr>
          <a:lstStyle/>
          <a:p>
            <a:pPr>
              <a:spcBef>
                <a:spcPct val="0"/>
              </a:spcBef>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Please write the title here</a:t>
            </a:r>
          </a:p>
        </p:txBody>
      </p:sp>
      <p:sp>
        <p:nvSpPr>
          <p:cNvPr id="19" name="TextBox 76"/>
          <p:cNvSpPr txBox="1"/>
          <p:nvPr/>
        </p:nvSpPr>
        <p:spPr>
          <a:xfrm>
            <a:off x="7495995" y="2877646"/>
            <a:ext cx="2735545"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输入您的文字标题</a:t>
            </a:r>
          </a:p>
        </p:txBody>
      </p:sp>
      <p:sp>
        <p:nvSpPr>
          <p:cNvPr id="20" name="TextBox 76"/>
          <p:cNvSpPr txBox="1"/>
          <p:nvPr/>
        </p:nvSpPr>
        <p:spPr>
          <a:xfrm>
            <a:off x="7495995" y="4201654"/>
            <a:ext cx="2735545"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输入您的文字标题</a:t>
            </a:r>
          </a:p>
        </p:txBody>
      </p:sp>
      <p:pic>
        <p:nvPicPr>
          <p:cNvPr id="2" name="图片 1" descr="C:\Users\DELL\Pictures\西北师范大学\8595e3ably1gkooi4z08oj20zk0qowic.jpg8595e3ably1gkooi4z08oj20zk0qowic"/>
          <p:cNvPicPr>
            <a:picLocks noChangeAspect="1"/>
          </p:cNvPicPr>
          <p:nvPr/>
        </p:nvPicPr>
        <p:blipFill>
          <a:blip r:embed="rId3"/>
          <a:srcRect/>
          <a:stretch>
            <a:fillRect/>
          </a:stretch>
        </p:blipFill>
        <p:spPr>
          <a:xfrm flipH="1">
            <a:off x="0" y="-56515"/>
            <a:ext cx="12191365" cy="6946900"/>
          </a:xfrm>
          <a:prstGeom prst="rect">
            <a:avLst/>
          </a:prstGeom>
        </p:spPr>
      </p:pic>
      <p:sp>
        <p:nvSpPr>
          <p:cNvPr id="3" name="矩形 2"/>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46628" y="189488"/>
            <a:ext cx="1106170" cy="1621790"/>
          </a:xfrm>
          <a:prstGeom prst="rect">
            <a:avLst/>
          </a:prstGeom>
          <a:noFill/>
        </p:spPr>
        <p:txBody>
          <a:bodyPr vert="eaVert" wrap="none" rtlCol="0">
            <a:spAutoFit/>
          </a:bodyPr>
          <a:lstStyle/>
          <a:p>
            <a:r>
              <a:rPr lang="zh-CN" altLang="en-US" sz="6000" b="1" dirty="0">
                <a:solidFill>
                  <a:schemeClr val="bg1"/>
                </a:solidFill>
                <a:latin typeface="方正姚体" panose="02010601030101010101" charset="-122"/>
                <a:ea typeface="方正姚体" panose="02010601030101010101" charset="-122"/>
              </a:rPr>
              <a:t>目录</a:t>
            </a:r>
          </a:p>
        </p:txBody>
      </p:sp>
      <p:sp>
        <p:nvSpPr>
          <p:cNvPr id="24" name="矩形 23"/>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1"/>
          <p:cNvSpPr>
            <a:spLocks noChangeArrowheads="1"/>
          </p:cNvSpPr>
          <p:nvPr/>
        </p:nvSpPr>
        <p:spPr bwMode="auto">
          <a:xfrm>
            <a:off x="4241699" y="2168354"/>
            <a:ext cx="727831" cy="727831"/>
          </a:xfrm>
          <a:prstGeom prst="roundRect">
            <a:avLst/>
          </a:prstGeom>
          <a:noFill/>
        </p:spPr>
        <p:style>
          <a:lnRef idx="3">
            <a:schemeClr val="lt1"/>
          </a:lnRef>
          <a:fillRef idx="1">
            <a:schemeClr val="accent3"/>
          </a:fillRef>
          <a:effectRef idx="1">
            <a:schemeClr val="accent3"/>
          </a:effectRef>
          <a:fontRef idx="minor">
            <a:schemeClr val="lt1"/>
          </a:fontRef>
        </p:style>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43A13A"/>
              </a:solidFill>
            </a:endParaRPr>
          </a:p>
        </p:txBody>
      </p:sp>
      <p:sp>
        <p:nvSpPr>
          <p:cNvPr id="43" name="TextBox 32"/>
          <p:cNvSpPr txBox="1">
            <a:spLocks noChangeArrowheads="1"/>
          </p:cNvSpPr>
          <p:nvPr/>
        </p:nvSpPr>
        <p:spPr bwMode="auto">
          <a:xfrm>
            <a:off x="4304892" y="224652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01</a:t>
            </a:r>
          </a:p>
        </p:txBody>
      </p:sp>
      <p:sp>
        <p:nvSpPr>
          <p:cNvPr id="44" name="矩形 43"/>
          <p:cNvSpPr/>
          <p:nvPr/>
        </p:nvSpPr>
        <p:spPr>
          <a:xfrm>
            <a:off x="5157656" y="2587976"/>
            <a:ext cx="2269211" cy="307777"/>
          </a:xfrm>
          <a:prstGeom prst="rect">
            <a:avLst/>
          </a:prstGeom>
        </p:spPr>
        <p:txBody>
          <a:bodyPr wrap="none">
            <a:spAutoFit/>
          </a:bodyPr>
          <a:lstStyle/>
          <a:p>
            <a:pPr>
              <a:spcBef>
                <a:spcPct val="0"/>
              </a:spcBef>
            </a:pPr>
            <a:r>
              <a:rPr lang="en-US" altLang="zh-CN" sz="1400" dirty="0">
                <a:solidFill>
                  <a:srgbClr val="E6C39C"/>
                </a:solidFill>
                <a:latin typeface="微软雅黑" panose="020B0503020204020204" pitchFamily="34" charset="-122"/>
                <a:ea typeface="微软雅黑" panose="020B0503020204020204" pitchFamily="34" charset="-122"/>
              </a:rPr>
              <a:t>Please add the title here</a:t>
            </a:r>
          </a:p>
        </p:txBody>
      </p:sp>
      <p:sp>
        <p:nvSpPr>
          <p:cNvPr id="45" name="TextBox 76"/>
          <p:cNvSpPr txBox="1"/>
          <p:nvPr/>
        </p:nvSpPr>
        <p:spPr>
          <a:xfrm>
            <a:off x="5157470" y="2218690"/>
            <a:ext cx="1974850" cy="36830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mn-ea"/>
              </a:rPr>
              <a:t>需求分析</a:t>
            </a:r>
          </a:p>
        </p:txBody>
      </p:sp>
      <p:sp>
        <p:nvSpPr>
          <p:cNvPr id="46" name="椭圆 1"/>
          <p:cNvSpPr>
            <a:spLocks noChangeArrowheads="1"/>
          </p:cNvSpPr>
          <p:nvPr/>
        </p:nvSpPr>
        <p:spPr bwMode="auto">
          <a:xfrm>
            <a:off x="4241064" y="3667673"/>
            <a:ext cx="727831" cy="727831"/>
          </a:xfrm>
          <a:prstGeom prst="roundRect">
            <a:avLst/>
          </a:prstGeom>
          <a:noFill/>
        </p:spPr>
        <p:style>
          <a:lnRef idx="3">
            <a:schemeClr val="lt1"/>
          </a:lnRef>
          <a:fillRef idx="1">
            <a:schemeClr val="accent3"/>
          </a:fillRef>
          <a:effectRef idx="1">
            <a:schemeClr val="accent3"/>
          </a:effectRef>
          <a:fontRef idx="minor">
            <a:schemeClr val="lt1"/>
          </a:fontRef>
        </p:style>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43A13A"/>
              </a:solidFill>
            </a:endParaRPr>
          </a:p>
        </p:txBody>
      </p:sp>
      <p:sp>
        <p:nvSpPr>
          <p:cNvPr id="47" name="TextBox 32"/>
          <p:cNvSpPr txBox="1">
            <a:spLocks noChangeArrowheads="1"/>
          </p:cNvSpPr>
          <p:nvPr/>
        </p:nvSpPr>
        <p:spPr bwMode="auto">
          <a:xfrm>
            <a:off x="4304892" y="373759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03</a:t>
            </a:r>
          </a:p>
        </p:txBody>
      </p:sp>
      <p:sp>
        <p:nvSpPr>
          <p:cNvPr id="48" name="矩形 47"/>
          <p:cNvSpPr/>
          <p:nvPr/>
        </p:nvSpPr>
        <p:spPr>
          <a:xfrm>
            <a:off x="5157656" y="4079040"/>
            <a:ext cx="2269211" cy="307777"/>
          </a:xfrm>
          <a:prstGeom prst="rect">
            <a:avLst/>
          </a:prstGeom>
        </p:spPr>
        <p:txBody>
          <a:bodyPr wrap="none">
            <a:spAutoFit/>
          </a:bodyPr>
          <a:lstStyle/>
          <a:p>
            <a:pPr>
              <a:spcBef>
                <a:spcPct val="0"/>
              </a:spcBef>
            </a:pPr>
            <a:r>
              <a:rPr lang="en-US" altLang="zh-CN" sz="1400" dirty="0">
                <a:solidFill>
                  <a:srgbClr val="E6C39C"/>
                </a:solidFill>
                <a:latin typeface="微软雅黑" panose="020B0503020204020204" pitchFamily="34" charset="-122"/>
                <a:ea typeface="微软雅黑" panose="020B0503020204020204" pitchFamily="34" charset="-122"/>
              </a:rPr>
              <a:t>Please add the title here</a:t>
            </a:r>
          </a:p>
        </p:txBody>
      </p:sp>
      <p:sp>
        <p:nvSpPr>
          <p:cNvPr id="49" name="TextBox 76"/>
          <p:cNvSpPr txBox="1"/>
          <p:nvPr/>
        </p:nvSpPr>
        <p:spPr>
          <a:xfrm>
            <a:off x="5157470" y="3709670"/>
            <a:ext cx="2099945" cy="368300"/>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zh-CN" altLang="en-US" b="1" dirty="0">
                <a:solidFill>
                  <a:schemeClr val="bg1"/>
                </a:solidFill>
                <a:latin typeface="微软雅黑" panose="020B0503020204020204" pitchFamily="34" charset="-122"/>
                <a:ea typeface="微软雅黑" panose="020B0503020204020204" pitchFamily="34" charset="-122"/>
                <a:sym typeface="+mn-ea"/>
              </a:rPr>
              <a:t>团队分析</a:t>
            </a:r>
          </a:p>
        </p:txBody>
      </p:sp>
      <p:sp>
        <p:nvSpPr>
          <p:cNvPr id="50" name="椭圆 1"/>
          <p:cNvSpPr>
            <a:spLocks noChangeArrowheads="1"/>
          </p:cNvSpPr>
          <p:nvPr/>
        </p:nvSpPr>
        <p:spPr bwMode="auto">
          <a:xfrm>
            <a:off x="8208360" y="2168354"/>
            <a:ext cx="727831" cy="727831"/>
          </a:xfrm>
          <a:prstGeom prst="roundRect">
            <a:avLst/>
          </a:prstGeom>
          <a:noFill/>
        </p:spPr>
        <p:style>
          <a:lnRef idx="3">
            <a:schemeClr val="lt1"/>
          </a:lnRef>
          <a:fillRef idx="1">
            <a:schemeClr val="accent3"/>
          </a:fillRef>
          <a:effectRef idx="1">
            <a:schemeClr val="accent3"/>
          </a:effectRef>
          <a:fontRef idx="minor">
            <a:schemeClr val="lt1"/>
          </a:fontRef>
        </p:style>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43A13A"/>
              </a:solidFill>
            </a:endParaRPr>
          </a:p>
        </p:txBody>
      </p:sp>
      <p:sp>
        <p:nvSpPr>
          <p:cNvPr id="51" name="TextBox 32"/>
          <p:cNvSpPr txBox="1">
            <a:spLocks noChangeArrowheads="1"/>
          </p:cNvSpPr>
          <p:nvPr/>
        </p:nvSpPr>
        <p:spPr bwMode="auto">
          <a:xfrm>
            <a:off x="8271553" y="224652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02</a:t>
            </a:r>
          </a:p>
        </p:txBody>
      </p:sp>
      <p:sp>
        <p:nvSpPr>
          <p:cNvPr id="52" name="矩形 51"/>
          <p:cNvSpPr/>
          <p:nvPr/>
        </p:nvSpPr>
        <p:spPr>
          <a:xfrm>
            <a:off x="9124317" y="2587976"/>
            <a:ext cx="2269211" cy="307777"/>
          </a:xfrm>
          <a:prstGeom prst="rect">
            <a:avLst/>
          </a:prstGeom>
        </p:spPr>
        <p:txBody>
          <a:bodyPr wrap="none">
            <a:spAutoFit/>
          </a:bodyPr>
          <a:lstStyle/>
          <a:p>
            <a:pPr>
              <a:spcBef>
                <a:spcPct val="0"/>
              </a:spcBef>
            </a:pPr>
            <a:r>
              <a:rPr lang="en-US" altLang="zh-CN" sz="1400" dirty="0">
                <a:solidFill>
                  <a:srgbClr val="E6C39C"/>
                </a:solidFill>
                <a:latin typeface="微软雅黑" panose="020B0503020204020204" pitchFamily="34" charset="-122"/>
                <a:ea typeface="微软雅黑" panose="020B0503020204020204" pitchFamily="34" charset="-122"/>
              </a:rPr>
              <a:t>Please add the title here</a:t>
            </a:r>
          </a:p>
        </p:txBody>
      </p:sp>
      <p:sp>
        <p:nvSpPr>
          <p:cNvPr id="53" name="TextBox 76"/>
          <p:cNvSpPr txBox="1"/>
          <p:nvPr/>
        </p:nvSpPr>
        <p:spPr>
          <a:xfrm>
            <a:off x="9124315" y="2218690"/>
            <a:ext cx="1845310" cy="36830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mn-ea"/>
              </a:rPr>
              <a:t>设计实现</a:t>
            </a:r>
          </a:p>
        </p:txBody>
      </p:sp>
      <p:sp>
        <p:nvSpPr>
          <p:cNvPr id="54" name="椭圆 1"/>
          <p:cNvSpPr>
            <a:spLocks noChangeArrowheads="1"/>
          </p:cNvSpPr>
          <p:nvPr/>
        </p:nvSpPr>
        <p:spPr bwMode="auto">
          <a:xfrm>
            <a:off x="8208360" y="3659418"/>
            <a:ext cx="727831" cy="727831"/>
          </a:xfrm>
          <a:prstGeom prst="roundRect">
            <a:avLst/>
          </a:prstGeom>
          <a:noFill/>
        </p:spPr>
        <p:style>
          <a:lnRef idx="3">
            <a:schemeClr val="lt1"/>
          </a:lnRef>
          <a:fillRef idx="1">
            <a:schemeClr val="accent3"/>
          </a:fillRef>
          <a:effectRef idx="1">
            <a:schemeClr val="accent3"/>
          </a:effectRef>
          <a:fontRef idx="minor">
            <a:schemeClr val="lt1"/>
          </a:fontRef>
        </p:style>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43A13A"/>
              </a:solidFill>
            </a:endParaRPr>
          </a:p>
        </p:txBody>
      </p:sp>
      <p:sp>
        <p:nvSpPr>
          <p:cNvPr id="55" name="TextBox 32"/>
          <p:cNvSpPr txBox="1">
            <a:spLocks noChangeArrowheads="1"/>
          </p:cNvSpPr>
          <p:nvPr/>
        </p:nvSpPr>
        <p:spPr bwMode="auto">
          <a:xfrm>
            <a:off x="8271553" y="373759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04</a:t>
            </a:r>
          </a:p>
        </p:txBody>
      </p:sp>
      <p:sp>
        <p:nvSpPr>
          <p:cNvPr id="56" name="矩形 55"/>
          <p:cNvSpPr/>
          <p:nvPr/>
        </p:nvSpPr>
        <p:spPr>
          <a:xfrm>
            <a:off x="9124317" y="4079040"/>
            <a:ext cx="2269211" cy="307777"/>
          </a:xfrm>
          <a:prstGeom prst="rect">
            <a:avLst/>
          </a:prstGeom>
        </p:spPr>
        <p:txBody>
          <a:bodyPr wrap="none">
            <a:spAutoFit/>
          </a:bodyPr>
          <a:lstStyle/>
          <a:p>
            <a:pPr>
              <a:spcBef>
                <a:spcPct val="0"/>
              </a:spcBef>
            </a:pPr>
            <a:r>
              <a:rPr lang="en-US" altLang="zh-CN" sz="1400" dirty="0">
                <a:solidFill>
                  <a:srgbClr val="E6C39C"/>
                </a:solidFill>
                <a:latin typeface="微软雅黑" panose="020B0503020204020204" pitchFamily="34" charset="-122"/>
                <a:ea typeface="微软雅黑" panose="020B0503020204020204" pitchFamily="34" charset="-122"/>
              </a:rPr>
              <a:t>Please add the title here</a:t>
            </a:r>
          </a:p>
        </p:txBody>
      </p:sp>
      <p:sp>
        <p:nvSpPr>
          <p:cNvPr id="57" name="TextBox 76"/>
          <p:cNvSpPr txBox="1"/>
          <p:nvPr/>
        </p:nvSpPr>
        <p:spPr>
          <a:xfrm>
            <a:off x="9124315" y="3709670"/>
            <a:ext cx="196088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mn-ea"/>
              </a:rPr>
              <a:t>总结感受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DELL\Pictures\西北师范大学\8595e3ably1gknb5os6wsj20ow0zkdma.jpg8595e3ably1gknb5os6wsj20ow0zkdma"/>
          <p:cNvPicPr>
            <a:picLocks noChangeAspect="1"/>
          </p:cNvPicPr>
          <p:nvPr/>
        </p:nvPicPr>
        <p:blipFill>
          <a:blip r:embed="rId2"/>
          <a:srcRect/>
          <a:stretch>
            <a:fillRect/>
          </a:stretch>
        </p:blipFill>
        <p:spPr>
          <a:xfrm flipH="1">
            <a:off x="0" y="-56515"/>
            <a:ext cx="12191365" cy="6946900"/>
          </a:xfrm>
          <a:prstGeom prst="rect">
            <a:avLst/>
          </a:prstGeom>
        </p:spPr>
      </p:pic>
      <p:sp>
        <p:nvSpPr>
          <p:cNvPr id="5" name="矩形 4"/>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845715" y="184453"/>
            <a:ext cx="1107996" cy="1041311"/>
          </a:xfrm>
          <a:prstGeom prst="rect">
            <a:avLst/>
          </a:prstGeom>
          <a:noFill/>
        </p:spPr>
        <p:txBody>
          <a:bodyPr vert="eaVert"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p>
        </p:txBody>
      </p:sp>
      <p:sp>
        <p:nvSpPr>
          <p:cNvPr id="12" name="矩形 11"/>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392606" y="3321401"/>
            <a:ext cx="3753400" cy="461665"/>
          </a:xfrm>
          <a:prstGeom prst="rect">
            <a:avLst/>
          </a:prstGeom>
        </p:spPr>
        <p:txBody>
          <a:bodyPr wrap="none">
            <a:spAutoFit/>
          </a:bodyPr>
          <a:lstStyle/>
          <a:p>
            <a:pPr>
              <a:spcBef>
                <a:spcPct val="0"/>
              </a:spcBef>
            </a:pPr>
            <a:r>
              <a:rPr lang="en-US" altLang="zh-CN" sz="2400" dirty="0">
                <a:solidFill>
                  <a:srgbClr val="E6C39C"/>
                </a:solidFill>
                <a:latin typeface="微软雅黑" panose="020B0503020204020204" pitchFamily="34" charset="-122"/>
                <a:ea typeface="微软雅黑" panose="020B0503020204020204" pitchFamily="34" charset="-122"/>
              </a:rPr>
              <a:t>Please kick the title here</a:t>
            </a:r>
          </a:p>
        </p:txBody>
      </p:sp>
      <p:sp>
        <p:nvSpPr>
          <p:cNvPr id="45" name="TextBox 76"/>
          <p:cNvSpPr txBox="1"/>
          <p:nvPr/>
        </p:nvSpPr>
        <p:spPr>
          <a:xfrm>
            <a:off x="5392420" y="2676525"/>
            <a:ext cx="4645660" cy="6451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ea"/>
              </a:rPr>
              <a:t>总结感受</a:t>
            </a:r>
          </a:p>
        </p:txBody>
      </p:sp>
    </p:spTree>
    <p:extLst>
      <p:ext uri="{BB962C8B-B14F-4D97-AF65-F5344CB8AC3E}">
        <p14:creationId xmlns:p14="http://schemas.microsoft.com/office/powerpoint/2010/main" val="2266321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20320" y="-26276"/>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a:ln>
                <a:solidFill>
                  <a:srgbClr val="6B5049"/>
                </a:solidFill>
              </a:ln>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6B5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a:ln>
              <a:solidFill>
                <a:srgbClr val="6B5049"/>
              </a:solidFill>
            </a:ln>
          </p:spPr>
        </p:pic>
        <p:sp>
          <p:nvSpPr>
            <p:cNvPr id="11" name="文本框 10"/>
            <p:cNvSpPr txBox="1"/>
            <p:nvPr/>
          </p:nvSpPr>
          <p:spPr>
            <a:xfrm>
              <a:off x="10252710" y="159385"/>
              <a:ext cx="1791335" cy="398780"/>
            </a:xfrm>
            <a:prstGeom prst="rect">
              <a:avLst/>
            </a:prstGeom>
            <a:noFill/>
            <a:ln>
              <a:solidFill>
                <a:srgbClr val="6B5049"/>
              </a:solidFill>
            </a:ln>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4299584" y="114300"/>
            <a:ext cx="3592832" cy="707886"/>
          </a:xfrm>
          <a:prstGeom prst="rect">
            <a:avLst/>
          </a:prstGeom>
          <a:noFill/>
        </p:spPr>
        <p:txBody>
          <a:bodyPr wrap="square" rtlCol="0">
            <a:spAutoFit/>
          </a:bodyPr>
          <a:lstStyle/>
          <a:p>
            <a:pPr algn="ctr"/>
            <a:r>
              <a:rPr lang="zh-CN" altLang="en-US" sz="4000" b="1">
                <a:solidFill>
                  <a:schemeClr val="bg1"/>
                </a:solidFill>
                <a:latin typeface="华文仿宋" panose="02010600040101010101" pitchFamily="2" charset="-122"/>
                <a:ea typeface="华文仿宋" panose="02010600040101010101" pitchFamily="2" charset="-122"/>
              </a:rPr>
              <a:t>总结感受</a:t>
            </a:r>
            <a:endParaRPr lang="zh-CN" altLang="en-US" sz="4000" b="1" dirty="0">
              <a:solidFill>
                <a:schemeClr val="bg1"/>
              </a:solidFill>
              <a:latin typeface="华文仿宋" panose="02010600040101010101" pitchFamily="2" charset="-122"/>
              <a:ea typeface="华文仿宋" panose="02010600040101010101" pitchFamily="2" charset="-122"/>
            </a:endParaRPr>
          </a:p>
        </p:txBody>
      </p:sp>
      <p:sp>
        <p:nvSpPr>
          <p:cNvPr id="9" name="任意多边形 8">
            <a:extLst>
              <a:ext uri="{FF2B5EF4-FFF2-40B4-BE49-F238E27FC236}">
                <a16:creationId xmlns:a16="http://schemas.microsoft.com/office/drawing/2014/main" id="{9327551F-E01F-1B49-BD51-EC15FB575AF0}"/>
              </a:ext>
            </a:extLst>
          </p:cNvPr>
          <p:cNvSpPr/>
          <p:nvPr/>
        </p:nvSpPr>
        <p:spPr>
          <a:xfrm flipV="1">
            <a:off x="4088441" y="4699317"/>
            <a:ext cx="3626603" cy="2158683"/>
          </a:xfrm>
          <a:custGeom>
            <a:avLst/>
            <a:gdLst>
              <a:gd name="connsiteX0" fmla="*/ 47925 w 5145438"/>
              <a:gd name="connsiteY0" fmla="*/ 0 h 3062748"/>
              <a:gd name="connsiteX1" fmla="*/ 5097514 w 5145438"/>
              <a:gd name="connsiteY1" fmla="*/ 0 h 3062748"/>
              <a:gd name="connsiteX2" fmla="*/ 5132156 w 5145438"/>
              <a:gd name="connsiteY2" fmla="*/ 226984 h 3062748"/>
              <a:gd name="connsiteX3" fmla="*/ 5145438 w 5145438"/>
              <a:gd name="connsiteY3" fmla="*/ 490029 h 3062748"/>
              <a:gd name="connsiteX4" fmla="*/ 2572719 w 5145438"/>
              <a:gd name="connsiteY4" fmla="*/ 3062748 h 3062748"/>
              <a:gd name="connsiteX5" fmla="*/ 0 w 5145438"/>
              <a:gd name="connsiteY5" fmla="*/ 490029 h 3062748"/>
              <a:gd name="connsiteX6" fmla="*/ 13283 w 5145438"/>
              <a:gd name="connsiteY6" fmla="*/ 226984 h 306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5438" h="3062748">
                <a:moveTo>
                  <a:pt x="47925" y="0"/>
                </a:moveTo>
                <a:lnTo>
                  <a:pt x="5097514" y="0"/>
                </a:lnTo>
                <a:lnTo>
                  <a:pt x="5132156" y="226984"/>
                </a:lnTo>
                <a:cubicBezTo>
                  <a:pt x="5140939" y="313471"/>
                  <a:pt x="5145438" y="401225"/>
                  <a:pt x="5145438" y="490029"/>
                </a:cubicBezTo>
                <a:cubicBezTo>
                  <a:pt x="5145438" y="1910902"/>
                  <a:pt x="3993592" y="3062748"/>
                  <a:pt x="2572719" y="3062748"/>
                </a:cubicBezTo>
                <a:cubicBezTo>
                  <a:pt x="1151846" y="3062748"/>
                  <a:pt x="0" y="1910902"/>
                  <a:pt x="0" y="490029"/>
                </a:cubicBezTo>
                <a:cubicBezTo>
                  <a:pt x="0" y="401225"/>
                  <a:pt x="4500" y="313471"/>
                  <a:pt x="13283" y="226984"/>
                </a:cubicBezTo>
                <a:close/>
              </a:path>
            </a:pathLst>
          </a:custGeom>
          <a:solidFill>
            <a:srgbClr val="8E7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4EB1703-3E71-3580-8125-C39D39B6B985}"/>
              </a:ext>
            </a:extLst>
          </p:cNvPr>
          <p:cNvSpPr/>
          <p:nvPr/>
        </p:nvSpPr>
        <p:spPr>
          <a:xfrm>
            <a:off x="4931434" y="2882685"/>
            <a:ext cx="1816632" cy="1816632"/>
          </a:xfrm>
          <a:prstGeom prst="ellipse">
            <a:avLst/>
          </a:prstGeom>
          <a:solidFill>
            <a:srgbClr val="6B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稻壳儿小白白(http://dwz.cn/Wu2UP)">
            <a:extLst>
              <a:ext uri="{FF2B5EF4-FFF2-40B4-BE49-F238E27FC236}">
                <a16:creationId xmlns:a16="http://schemas.microsoft.com/office/drawing/2014/main" id="{822A915B-98E7-E570-60B4-22C5650C96B1}"/>
              </a:ext>
            </a:extLst>
          </p:cNvPr>
          <p:cNvSpPr>
            <a:spLocks noEditPoints="1"/>
          </p:cNvSpPr>
          <p:nvPr/>
        </p:nvSpPr>
        <p:spPr bwMode="auto">
          <a:xfrm>
            <a:off x="5554085" y="3395096"/>
            <a:ext cx="556041" cy="854404"/>
          </a:xfrm>
          <a:custGeom>
            <a:avLst/>
            <a:gdLst>
              <a:gd name="T0" fmla="*/ 23 w 27"/>
              <a:gd name="T1" fmla="*/ 3 h 42"/>
              <a:gd name="T2" fmla="*/ 13 w 27"/>
              <a:gd name="T3" fmla="*/ 0 h 42"/>
              <a:gd name="T4" fmla="*/ 5 w 27"/>
              <a:gd name="T5" fmla="*/ 2 h 42"/>
              <a:gd name="T6" fmla="*/ 0 w 27"/>
              <a:gd name="T7" fmla="*/ 13 h 42"/>
              <a:gd name="T8" fmla="*/ 7 w 27"/>
              <a:gd name="T9" fmla="*/ 13 h 42"/>
              <a:gd name="T10" fmla="*/ 9 w 27"/>
              <a:gd name="T11" fmla="*/ 8 h 42"/>
              <a:gd name="T12" fmla="*/ 13 w 27"/>
              <a:gd name="T13" fmla="*/ 6 h 42"/>
              <a:gd name="T14" fmla="*/ 17 w 27"/>
              <a:gd name="T15" fmla="*/ 8 h 42"/>
              <a:gd name="T16" fmla="*/ 19 w 27"/>
              <a:gd name="T17" fmla="*/ 12 h 42"/>
              <a:gd name="T18" fmla="*/ 17 w 27"/>
              <a:gd name="T19" fmla="*/ 15 h 42"/>
              <a:gd name="T20" fmla="*/ 16 w 27"/>
              <a:gd name="T21" fmla="*/ 16 h 42"/>
              <a:gd name="T22" fmla="*/ 10 w 27"/>
              <a:gd name="T23" fmla="*/ 21 h 42"/>
              <a:gd name="T24" fmla="*/ 8 w 27"/>
              <a:gd name="T25" fmla="*/ 27 h 42"/>
              <a:gd name="T26" fmla="*/ 9 w 27"/>
              <a:gd name="T27" fmla="*/ 28 h 42"/>
              <a:gd name="T28" fmla="*/ 15 w 27"/>
              <a:gd name="T29" fmla="*/ 28 h 42"/>
              <a:gd name="T30" fmla="*/ 16 w 27"/>
              <a:gd name="T31" fmla="*/ 27 h 42"/>
              <a:gd name="T32" fmla="*/ 16 w 27"/>
              <a:gd name="T33" fmla="*/ 25 h 42"/>
              <a:gd name="T34" fmla="*/ 19 w 27"/>
              <a:gd name="T35" fmla="*/ 22 h 42"/>
              <a:gd name="T36" fmla="*/ 21 w 27"/>
              <a:gd name="T37" fmla="*/ 21 h 42"/>
              <a:gd name="T38" fmla="*/ 25 w 27"/>
              <a:gd name="T39" fmla="*/ 17 h 42"/>
              <a:gd name="T40" fmla="*/ 27 w 27"/>
              <a:gd name="T41" fmla="*/ 11 h 42"/>
              <a:gd name="T42" fmla="*/ 23 w 27"/>
              <a:gd name="T43" fmla="*/ 3 h 42"/>
              <a:gd name="T44" fmla="*/ 13 w 27"/>
              <a:gd name="T45" fmla="*/ 32 h 42"/>
              <a:gd name="T46" fmla="*/ 8 w 27"/>
              <a:gd name="T47" fmla="*/ 37 h 42"/>
              <a:gd name="T48" fmla="*/ 12 w 27"/>
              <a:gd name="T49" fmla="*/ 42 h 42"/>
              <a:gd name="T50" fmla="*/ 17 w 27"/>
              <a:gd name="T51" fmla="*/ 37 h 42"/>
              <a:gd name="T52" fmla="*/ 13 w 27"/>
              <a:gd name="T53"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2">
                <a:moveTo>
                  <a:pt x="23" y="3"/>
                </a:moveTo>
                <a:cubicBezTo>
                  <a:pt x="20" y="1"/>
                  <a:pt x="17" y="0"/>
                  <a:pt x="13" y="0"/>
                </a:cubicBezTo>
                <a:cubicBezTo>
                  <a:pt x="10" y="0"/>
                  <a:pt x="7" y="0"/>
                  <a:pt x="5" y="2"/>
                </a:cubicBezTo>
                <a:cubicBezTo>
                  <a:pt x="2" y="4"/>
                  <a:pt x="0" y="8"/>
                  <a:pt x="0" y="13"/>
                </a:cubicBezTo>
                <a:cubicBezTo>
                  <a:pt x="7" y="13"/>
                  <a:pt x="7" y="13"/>
                  <a:pt x="7" y="13"/>
                </a:cubicBezTo>
                <a:cubicBezTo>
                  <a:pt x="7" y="11"/>
                  <a:pt x="8" y="10"/>
                  <a:pt x="9" y="8"/>
                </a:cubicBezTo>
                <a:cubicBezTo>
                  <a:pt x="10" y="7"/>
                  <a:pt x="11" y="6"/>
                  <a:pt x="13" y="6"/>
                </a:cubicBezTo>
                <a:cubicBezTo>
                  <a:pt x="15" y="6"/>
                  <a:pt x="17" y="7"/>
                  <a:pt x="17" y="8"/>
                </a:cubicBezTo>
                <a:cubicBezTo>
                  <a:pt x="18" y="9"/>
                  <a:pt x="19" y="10"/>
                  <a:pt x="19" y="12"/>
                </a:cubicBezTo>
                <a:cubicBezTo>
                  <a:pt x="19" y="13"/>
                  <a:pt x="18" y="14"/>
                  <a:pt x="17" y="15"/>
                </a:cubicBezTo>
                <a:cubicBezTo>
                  <a:pt x="17" y="15"/>
                  <a:pt x="16" y="16"/>
                  <a:pt x="16" y="16"/>
                </a:cubicBezTo>
                <a:cubicBezTo>
                  <a:pt x="16" y="16"/>
                  <a:pt x="12" y="19"/>
                  <a:pt x="10" y="21"/>
                </a:cubicBezTo>
                <a:cubicBezTo>
                  <a:pt x="9" y="23"/>
                  <a:pt x="9" y="24"/>
                  <a:pt x="8" y="27"/>
                </a:cubicBezTo>
                <a:cubicBezTo>
                  <a:pt x="8" y="27"/>
                  <a:pt x="9" y="28"/>
                  <a:pt x="9" y="28"/>
                </a:cubicBezTo>
                <a:cubicBezTo>
                  <a:pt x="10" y="28"/>
                  <a:pt x="15" y="28"/>
                  <a:pt x="15" y="28"/>
                </a:cubicBezTo>
                <a:cubicBezTo>
                  <a:pt x="16" y="28"/>
                  <a:pt x="16" y="27"/>
                  <a:pt x="16" y="27"/>
                </a:cubicBezTo>
                <a:cubicBezTo>
                  <a:pt x="16" y="26"/>
                  <a:pt x="16" y="26"/>
                  <a:pt x="16" y="25"/>
                </a:cubicBezTo>
                <a:cubicBezTo>
                  <a:pt x="17" y="24"/>
                  <a:pt x="18" y="23"/>
                  <a:pt x="19" y="22"/>
                </a:cubicBezTo>
                <a:cubicBezTo>
                  <a:pt x="21" y="21"/>
                  <a:pt x="21" y="21"/>
                  <a:pt x="21" y="21"/>
                </a:cubicBezTo>
                <a:cubicBezTo>
                  <a:pt x="23" y="19"/>
                  <a:pt x="24" y="18"/>
                  <a:pt x="25" y="17"/>
                </a:cubicBezTo>
                <a:cubicBezTo>
                  <a:pt x="26" y="15"/>
                  <a:pt x="27" y="14"/>
                  <a:pt x="27" y="11"/>
                </a:cubicBezTo>
                <a:cubicBezTo>
                  <a:pt x="27" y="7"/>
                  <a:pt x="26" y="5"/>
                  <a:pt x="23" y="3"/>
                </a:cubicBezTo>
                <a:close/>
                <a:moveTo>
                  <a:pt x="13" y="32"/>
                </a:moveTo>
                <a:cubicBezTo>
                  <a:pt x="10" y="32"/>
                  <a:pt x="8" y="34"/>
                  <a:pt x="8" y="37"/>
                </a:cubicBezTo>
                <a:cubicBezTo>
                  <a:pt x="8" y="40"/>
                  <a:pt x="10" y="42"/>
                  <a:pt x="12" y="42"/>
                </a:cubicBezTo>
                <a:cubicBezTo>
                  <a:pt x="15" y="42"/>
                  <a:pt x="17" y="40"/>
                  <a:pt x="17" y="37"/>
                </a:cubicBezTo>
                <a:cubicBezTo>
                  <a:pt x="17" y="34"/>
                  <a:pt x="15" y="32"/>
                  <a:pt x="13"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lstStyle/>
          <a:p>
            <a:pPr eaLnBrk="1" fontAlgn="auto" hangingPunct="1">
              <a:spcBef>
                <a:spcPts val="0"/>
              </a:spcBef>
              <a:spcAft>
                <a:spcPts val="0"/>
              </a:spcAft>
              <a:defRPr/>
            </a:pPr>
            <a:endParaRPr lang="id-ID" sz="3200">
              <a:solidFill>
                <a:prstClr val="white"/>
              </a:solidFill>
            </a:endParaRPr>
          </a:p>
        </p:txBody>
      </p:sp>
      <p:sp>
        <p:nvSpPr>
          <p:cNvPr id="14" name="任意多边形 32">
            <a:extLst>
              <a:ext uri="{FF2B5EF4-FFF2-40B4-BE49-F238E27FC236}">
                <a16:creationId xmlns:a16="http://schemas.microsoft.com/office/drawing/2014/main" id="{580DFD74-0267-1DF7-E1CA-B58ACCE16D79}"/>
              </a:ext>
            </a:extLst>
          </p:cNvPr>
          <p:cNvSpPr/>
          <p:nvPr/>
        </p:nvSpPr>
        <p:spPr>
          <a:xfrm>
            <a:off x="4413904" y="2339289"/>
            <a:ext cx="996365" cy="636386"/>
          </a:xfrm>
          <a:custGeom>
            <a:avLst/>
            <a:gdLst>
              <a:gd name="connsiteX0" fmla="*/ 1022888 w 1109526"/>
              <a:gd name="connsiteY0" fmla="*/ 694346 h 694346"/>
              <a:gd name="connsiteX1" fmla="*/ 1007390 w 1109526"/>
              <a:gd name="connsiteY1" fmla="*/ 58915 h 694346"/>
              <a:gd name="connsiteX2" fmla="*/ 0 w 1109526"/>
              <a:gd name="connsiteY2" fmla="*/ 27918 h 694346"/>
              <a:gd name="connsiteX3" fmla="*/ 0 w 1109526"/>
              <a:gd name="connsiteY3" fmla="*/ 27918 h 694346"/>
              <a:gd name="connsiteX0-1" fmla="*/ 1022888 w 1109526"/>
              <a:gd name="connsiteY0-2" fmla="*/ 694346 h 694346"/>
              <a:gd name="connsiteX1-3" fmla="*/ 1007390 w 1109526"/>
              <a:gd name="connsiteY1-4" fmla="*/ 58915 h 694346"/>
              <a:gd name="connsiteX2-5" fmla="*/ 0 w 1109526"/>
              <a:gd name="connsiteY2-6" fmla="*/ 27918 h 694346"/>
              <a:gd name="connsiteX3-7" fmla="*/ 0 w 1109526"/>
              <a:gd name="connsiteY3-8" fmla="*/ 27918 h 694346"/>
              <a:gd name="connsiteX0-9" fmla="*/ 1022888 w 1051084"/>
              <a:gd name="connsiteY0-10" fmla="*/ 694346 h 694346"/>
              <a:gd name="connsiteX1-11" fmla="*/ 1007390 w 1051084"/>
              <a:gd name="connsiteY1-12" fmla="*/ 58915 h 694346"/>
              <a:gd name="connsiteX2-13" fmla="*/ 0 w 1051084"/>
              <a:gd name="connsiteY2-14" fmla="*/ 27918 h 694346"/>
              <a:gd name="connsiteX3-15" fmla="*/ 0 w 1051084"/>
              <a:gd name="connsiteY3-16" fmla="*/ 27918 h 694346"/>
              <a:gd name="connsiteX0-17" fmla="*/ 1022888 w 1051084"/>
              <a:gd name="connsiteY0-18" fmla="*/ 666428 h 666428"/>
              <a:gd name="connsiteX1-19" fmla="*/ 1007390 w 1051084"/>
              <a:gd name="connsiteY1-20" fmla="*/ 30997 h 666428"/>
              <a:gd name="connsiteX2-21" fmla="*/ 0 w 1051084"/>
              <a:gd name="connsiteY2-22" fmla="*/ 0 h 666428"/>
              <a:gd name="connsiteX3-23" fmla="*/ 0 w 1051084"/>
              <a:gd name="connsiteY3-24" fmla="*/ 0 h 666428"/>
              <a:gd name="connsiteX0-25" fmla="*/ 1022888 w 1051084"/>
              <a:gd name="connsiteY0-26" fmla="*/ 666428 h 666428"/>
              <a:gd name="connsiteX1-27" fmla="*/ 1007390 w 1051084"/>
              <a:gd name="connsiteY1-28" fmla="*/ 30997 h 666428"/>
              <a:gd name="connsiteX2-29" fmla="*/ 0 w 1051084"/>
              <a:gd name="connsiteY2-30" fmla="*/ 0 h 666428"/>
              <a:gd name="connsiteX3-31" fmla="*/ 0 w 1051084"/>
              <a:gd name="connsiteY3-32" fmla="*/ 0 h 666428"/>
              <a:gd name="connsiteX0-33" fmla="*/ 1022888 w 1051084"/>
              <a:gd name="connsiteY0-34" fmla="*/ 666428 h 666428"/>
              <a:gd name="connsiteX1-35" fmla="*/ 1007390 w 1051084"/>
              <a:gd name="connsiteY1-36" fmla="*/ 30997 h 666428"/>
              <a:gd name="connsiteX2-37" fmla="*/ 0 w 1051084"/>
              <a:gd name="connsiteY2-38" fmla="*/ 0 h 666428"/>
              <a:gd name="connsiteX3-39" fmla="*/ 0 w 1051084"/>
              <a:gd name="connsiteY3-40" fmla="*/ 0 h 666428"/>
              <a:gd name="connsiteX0-41" fmla="*/ 1022888 w 1026097"/>
              <a:gd name="connsiteY0-42" fmla="*/ 666428 h 666428"/>
              <a:gd name="connsiteX1-43" fmla="*/ 1007390 w 1026097"/>
              <a:gd name="connsiteY1-44" fmla="*/ 30997 h 666428"/>
              <a:gd name="connsiteX2-45" fmla="*/ 0 w 1026097"/>
              <a:gd name="connsiteY2-46" fmla="*/ 0 h 666428"/>
              <a:gd name="connsiteX3-47" fmla="*/ 0 w 1026097"/>
              <a:gd name="connsiteY3-48" fmla="*/ 0 h 666428"/>
              <a:gd name="connsiteX0-49" fmla="*/ 1101650 w 1104859"/>
              <a:gd name="connsiteY0-50" fmla="*/ 666810 h 666810"/>
              <a:gd name="connsiteX1-51" fmla="*/ 1086152 w 1104859"/>
              <a:gd name="connsiteY1-52" fmla="*/ 31379 h 666810"/>
              <a:gd name="connsiteX2-53" fmla="*/ 78762 w 1104859"/>
              <a:gd name="connsiteY2-54" fmla="*/ 382 h 666810"/>
              <a:gd name="connsiteX3-55" fmla="*/ 63264 w 1104859"/>
              <a:gd name="connsiteY3-56" fmla="*/ 62376 h 666810"/>
              <a:gd name="connsiteX0-57" fmla="*/ 1022888 w 1026097"/>
              <a:gd name="connsiteY0-58" fmla="*/ 666810 h 666810"/>
              <a:gd name="connsiteX1-59" fmla="*/ 1007390 w 1026097"/>
              <a:gd name="connsiteY1-60" fmla="*/ 31379 h 666810"/>
              <a:gd name="connsiteX2-61" fmla="*/ 0 w 1026097"/>
              <a:gd name="connsiteY2-62" fmla="*/ 382 h 666810"/>
              <a:gd name="connsiteX0-63" fmla="*/ 1022888 w 1026097"/>
              <a:gd name="connsiteY0-64" fmla="*/ 635431 h 635431"/>
              <a:gd name="connsiteX1-65" fmla="*/ 1007390 w 1026097"/>
              <a:gd name="connsiteY1-66" fmla="*/ 0 h 635431"/>
              <a:gd name="connsiteX2-67" fmla="*/ 0 w 1026097"/>
              <a:gd name="connsiteY2-68" fmla="*/ 30997 h 635431"/>
              <a:gd name="connsiteX0-69" fmla="*/ 1007390 w 1010599"/>
              <a:gd name="connsiteY0-70" fmla="*/ 636386 h 636386"/>
              <a:gd name="connsiteX1-71" fmla="*/ 991892 w 1010599"/>
              <a:gd name="connsiteY1-72" fmla="*/ 955 h 636386"/>
              <a:gd name="connsiteX2-73" fmla="*/ 0 w 1010599"/>
              <a:gd name="connsiteY2-74" fmla="*/ 955 h 636386"/>
              <a:gd name="connsiteX0-75" fmla="*/ 991892 w 996365"/>
              <a:gd name="connsiteY0-76" fmla="*/ 636386 h 636386"/>
              <a:gd name="connsiteX1-77" fmla="*/ 991892 w 996365"/>
              <a:gd name="connsiteY1-78" fmla="*/ 955 h 636386"/>
              <a:gd name="connsiteX2-79" fmla="*/ 0 w 996365"/>
              <a:gd name="connsiteY2-80" fmla="*/ 955 h 636386"/>
              <a:gd name="connsiteX0-81" fmla="*/ 991892 w 996365"/>
              <a:gd name="connsiteY0-82" fmla="*/ 636386 h 636386"/>
              <a:gd name="connsiteX1-83" fmla="*/ 991892 w 996365"/>
              <a:gd name="connsiteY1-84" fmla="*/ 955 h 636386"/>
              <a:gd name="connsiteX2-85" fmla="*/ 0 w 996365"/>
              <a:gd name="connsiteY2-86" fmla="*/ 955 h 636386"/>
            </a:gdLst>
            <a:ahLst/>
            <a:cxnLst>
              <a:cxn ang="0">
                <a:pos x="connsiteX0-1" y="connsiteY0-2"/>
              </a:cxn>
              <a:cxn ang="0">
                <a:pos x="connsiteX1-3" y="connsiteY1-4"/>
              </a:cxn>
              <a:cxn ang="0">
                <a:pos x="connsiteX2-5" y="connsiteY2-6"/>
              </a:cxn>
            </a:cxnLst>
            <a:rect l="l" t="t" r="r" b="b"/>
            <a:pathLst>
              <a:path w="996365" h="636386">
                <a:moveTo>
                  <a:pt x="991892" y="636386"/>
                </a:moveTo>
                <a:cubicBezTo>
                  <a:pt x="1007390" y="374206"/>
                  <a:pt x="976393" y="174019"/>
                  <a:pt x="991892" y="955"/>
                </a:cubicBezTo>
                <a:cubicBezTo>
                  <a:pt x="852408" y="13870"/>
                  <a:pt x="170481" y="-4211"/>
                  <a:pt x="0" y="955"/>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任意多边形 33">
            <a:extLst>
              <a:ext uri="{FF2B5EF4-FFF2-40B4-BE49-F238E27FC236}">
                <a16:creationId xmlns:a16="http://schemas.microsoft.com/office/drawing/2014/main" id="{19232E4B-F7E7-091E-087C-3606C8535A06}"/>
              </a:ext>
            </a:extLst>
          </p:cNvPr>
          <p:cNvSpPr/>
          <p:nvPr/>
        </p:nvSpPr>
        <p:spPr>
          <a:xfrm flipH="1">
            <a:off x="6235190" y="2288744"/>
            <a:ext cx="996365" cy="636386"/>
          </a:xfrm>
          <a:custGeom>
            <a:avLst/>
            <a:gdLst>
              <a:gd name="connsiteX0" fmla="*/ 1022888 w 1109526"/>
              <a:gd name="connsiteY0" fmla="*/ 694346 h 694346"/>
              <a:gd name="connsiteX1" fmla="*/ 1007390 w 1109526"/>
              <a:gd name="connsiteY1" fmla="*/ 58915 h 694346"/>
              <a:gd name="connsiteX2" fmla="*/ 0 w 1109526"/>
              <a:gd name="connsiteY2" fmla="*/ 27918 h 694346"/>
              <a:gd name="connsiteX3" fmla="*/ 0 w 1109526"/>
              <a:gd name="connsiteY3" fmla="*/ 27918 h 694346"/>
              <a:gd name="connsiteX0-1" fmla="*/ 1022888 w 1109526"/>
              <a:gd name="connsiteY0-2" fmla="*/ 694346 h 694346"/>
              <a:gd name="connsiteX1-3" fmla="*/ 1007390 w 1109526"/>
              <a:gd name="connsiteY1-4" fmla="*/ 58915 h 694346"/>
              <a:gd name="connsiteX2-5" fmla="*/ 0 w 1109526"/>
              <a:gd name="connsiteY2-6" fmla="*/ 27918 h 694346"/>
              <a:gd name="connsiteX3-7" fmla="*/ 0 w 1109526"/>
              <a:gd name="connsiteY3-8" fmla="*/ 27918 h 694346"/>
              <a:gd name="connsiteX0-9" fmla="*/ 1022888 w 1051084"/>
              <a:gd name="connsiteY0-10" fmla="*/ 694346 h 694346"/>
              <a:gd name="connsiteX1-11" fmla="*/ 1007390 w 1051084"/>
              <a:gd name="connsiteY1-12" fmla="*/ 58915 h 694346"/>
              <a:gd name="connsiteX2-13" fmla="*/ 0 w 1051084"/>
              <a:gd name="connsiteY2-14" fmla="*/ 27918 h 694346"/>
              <a:gd name="connsiteX3-15" fmla="*/ 0 w 1051084"/>
              <a:gd name="connsiteY3-16" fmla="*/ 27918 h 694346"/>
              <a:gd name="connsiteX0-17" fmla="*/ 1022888 w 1051084"/>
              <a:gd name="connsiteY0-18" fmla="*/ 666428 h 666428"/>
              <a:gd name="connsiteX1-19" fmla="*/ 1007390 w 1051084"/>
              <a:gd name="connsiteY1-20" fmla="*/ 30997 h 666428"/>
              <a:gd name="connsiteX2-21" fmla="*/ 0 w 1051084"/>
              <a:gd name="connsiteY2-22" fmla="*/ 0 h 666428"/>
              <a:gd name="connsiteX3-23" fmla="*/ 0 w 1051084"/>
              <a:gd name="connsiteY3-24" fmla="*/ 0 h 666428"/>
              <a:gd name="connsiteX0-25" fmla="*/ 1022888 w 1051084"/>
              <a:gd name="connsiteY0-26" fmla="*/ 666428 h 666428"/>
              <a:gd name="connsiteX1-27" fmla="*/ 1007390 w 1051084"/>
              <a:gd name="connsiteY1-28" fmla="*/ 30997 h 666428"/>
              <a:gd name="connsiteX2-29" fmla="*/ 0 w 1051084"/>
              <a:gd name="connsiteY2-30" fmla="*/ 0 h 666428"/>
              <a:gd name="connsiteX3-31" fmla="*/ 0 w 1051084"/>
              <a:gd name="connsiteY3-32" fmla="*/ 0 h 666428"/>
              <a:gd name="connsiteX0-33" fmla="*/ 1022888 w 1051084"/>
              <a:gd name="connsiteY0-34" fmla="*/ 666428 h 666428"/>
              <a:gd name="connsiteX1-35" fmla="*/ 1007390 w 1051084"/>
              <a:gd name="connsiteY1-36" fmla="*/ 30997 h 666428"/>
              <a:gd name="connsiteX2-37" fmla="*/ 0 w 1051084"/>
              <a:gd name="connsiteY2-38" fmla="*/ 0 h 666428"/>
              <a:gd name="connsiteX3-39" fmla="*/ 0 w 1051084"/>
              <a:gd name="connsiteY3-40" fmla="*/ 0 h 666428"/>
              <a:gd name="connsiteX0-41" fmla="*/ 1022888 w 1026097"/>
              <a:gd name="connsiteY0-42" fmla="*/ 666428 h 666428"/>
              <a:gd name="connsiteX1-43" fmla="*/ 1007390 w 1026097"/>
              <a:gd name="connsiteY1-44" fmla="*/ 30997 h 666428"/>
              <a:gd name="connsiteX2-45" fmla="*/ 0 w 1026097"/>
              <a:gd name="connsiteY2-46" fmla="*/ 0 h 666428"/>
              <a:gd name="connsiteX3-47" fmla="*/ 0 w 1026097"/>
              <a:gd name="connsiteY3-48" fmla="*/ 0 h 666428"/>
              <a:gd name="connsiteX0-49" fmla="*/ 1101650 w 1104859"/>
              <a:gd name="connsiteY0-50" fmla="*/ 666810 h 666810"/>
              <a:gd name="connsiteX1-51" fmla="*/ 1086152 w 1104859"/>
              <a:gd name="connsiteY1-52" fmla="*/ 31379 h 666810"/>
              <a:gd name="connsiteX2-53" fmla="*/ 78762 w 1104859"/>
              <a:gd name="connsiteY2-54" fmla="*/ 382 h 666810"/>
              <a:gd name="connsiteX3-55" fmla="*/ 63264 w 1104859"/>
              <a:gd name="connsiteY3-56" fmla="*/ 62376 h 666810"/>
              <a:gd name="connsiteX0-57" fmla="*/ 1022888 w 1026097"/>
              <a:gd name="connsiteY0-58" fmla="*/ 666810 h 666810"/>
              <a:gd name="connsiteX1-59" fmla="*/ 1007390 w 1026097"/>
              <a:gd name="connsiteY1-60" fmla="*/ 31379 h 666810"/>
              <a:gd name="connsiteX2-61" fmla="*/ 0 w 1026097"/>
              <a:gd name="connsiteY2-62" fmla="*/ 382 h 666810"/>
              <a:gd name="connsiteX0-63" fmla="*/ 1022888 w 1026097"/>
              <a:gd name="connsiteY0-64" fmla="*/ 635431 h 635431"/>
              <a:gd name="connsiteX1-65" fmla="*/ 1007390 w 1026097"/>
              <a:gd name="connsiteY1-66" fmla="*/ 0 h 635431"/>
              <a:gd name="connsiteX2-67" fmla="*/ 0 w 1026097"/>
              <a:gd name="connsiteY2-68" fmla="*/ 30997 h 635431"/>
              <a:gd name="connsiteX0-69" fmla="*/ 1007390 w 1010599"/>
              <a:gd name="connsiteY0-70" fmla="*/ 636386 h 636386"/>
              <a:gd name="connsiteX1-71" fmla="*/ 991892 w 1010599"/>
              <a:gd name="connsiteY1-72" fmla="*/ 955 h 636386"/>
              <a:gd name="connsiteX2-73" fmla="*/ 0 w 1010599"/>
              <a:gd name="connsiteY2-74" fmla="*/ 955 h 636386"/>
              <a:gd name="connsiteX0-75" fmla="*/ 991892 w 996365"/>
              <a:gd name="connsiteY0-76" fmla="*/ 636386 h 636386"/>
              <a:gd name="connsiteX1-77" fmla="*/ 991892 w 996365"/>
              <a:gd name="connsiteY1-78" fmla="*/ 955 h 636386"/>
              <a:gd name="connsiteX2-79" fmla="*/ 0 w 996365"/>
              <a:gd name="connsiteY2-80" fmla="*/ 955 h 636386"/>
              <a:gd name="connsiteX0-81" fmla="*/ 991892 w 996365"/>
              <a:gd name="connsiteY0-82" fmla="*/ 636386 h 636386"/>
              <a:gd name="connsiteX1-83" fmla="*/ 991892 w 996365"/>
              <a:gd name="connsiteY1-84" fmla="*/ 955 h 636386"/>
              <a:gd name="connsiteX2-85" fmla="*/ 0 w 996365"/>
              <a:gd name="connsiteY2-86" fmla="*/ 955 h 636386"/>
            </a:gdLst>
            <a:ahLst/>
            <a:cxnLst>
              <a:cxn ang="0">
                <a:pos x="connsiteX0-1" y="connsiteY0-2"/>
              </a:cxn>
              <a:cxn ang="0">
                <a:pos x="connsiteX1-3" y="connsiteY1-4"/>
              </a:cxn>
              <a:cxn ang="0">
                <a:pos x="connsiteX2-5" y="connsiteY2-6"/>
              </a:cxn>
            </a:cxnLst>
            <a:rect l="l" t="t" r="r" b="b"/>
            <a:pathLst>
              <a:path w="996365" h="636386">
                <a:moveTo>
                  <a:pt x="991892" y="636386"/>
                </a:moveTo>
                <a:cubicBezTo>
                  <a:pt x="1007390" y="374206"/>
                  <a:pt x="976393" y="174019"/>
                  <a:pt x="991892" y="955"/>
                </a:cubicBezTo>
                <a:cubicBezTo>
                  <a:pt x="852408" y="13870"/>
                  <a:pt x="170481" y="-4211"/>
                  <a:pt x="0" y="955"/>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任意多边形 34">
            <a:extLst>
              <a:ext uri="{FF2B5EF4-FFF2-40B4-BE49-F238E27FC236}">
                <a16:creationId xmlns:a16="http://schemas.microsoft.com/office/drawing/2014/main" id="{A5AD1921-61C9-F7BE-19F5-192DCF9B6303}"/>
              </a:ext>
            </a:extLst>
          </p:cNvPr>
          <p:cNvSpPr/>
          <p:nvPr/>
        </p:nvSpPr>
        <p:spPr>
          <a:xfrm>
            <a:off x="3879212" y="3757438"/>
            <a:ext cx="1069383" cy="5614"/>
          </a:xfrm>
          <a:custGeom>
            <a:avLst/>
            <a:gdLst>
              <a:gd name="connsiteX0" fmla="*/ 1022888 w 1109526"/>
              <a:gd name="connsiteY0" fmla="*/ 694346 h 694346"/>
              <a:gd name="connsiteX1" fmla="*/ 1007390 w 1109526"/>
              <a:gd name="connsiteY1" fmla="*/ 58915 h 694346"/>
              <a:gd name="connsiteX2" fmla="*/ 0 w 1109526"/>
              <a:gd name="connsiteY2" fmla="*/ 27918 h 694346"/>
              <a:gd name="connsiteX3" fmla="*/ 0 w 1109526"/>
              <a:gd name="connsiteY3" fmla="*/ 27918 h 694346"/>
              <a:gd name="connsiteX0-1" fmla="*/ 1022888 w 1109526"/>
              <a:gd name="connsiteY0-2" fmla="*/ 694346 h 694346"/>
              <a:gd name="connsiteX1-3" fmla="*/ 1007390 w 1109526"/>
              <a:gd name="connsiteY1-4" fmla="*/ 58915 h 694346"/>
              <a:gd name="connsiteX2-5" fmla="*/ 0 w 1109526"/>
              <a:gd name="connsiteY2-6" fmla="*/ 27918 h 694346"/>
              <a:gd name="connsiteX3-7" fmla="*/ 0 w 1109526"/>
              <a:gd name="connsiteY3-8" fmla="*/ 27918 h 694346"/>
              <a:gd name="connsiteX0-9" fmla="*/ 1022888 w 1051084"/>
              <a:gd name="connsiteY0-10" fmla="*/ 694346 h 694346"/>
              <a:gd name="connsiteX1-11" fmla="*/ 1007390 w 1051084"/>
              <a:gd name="connsiteY1-12" fmla="*/ 58915 h 694346"/>
              <a:gd name="connsiteX2-13" fmla="*/ 0 w 1051084"/>
              <a:gd name="connsiteY2-14" fmla="*/ 27918 h 694346"/>
              <a:gd name="connsiteX3-15" fmla="*/ 0 w 1051084"/>
              <a:gd name="connsiteY3-16" fmla="*/ 27918 h 694346"/>
              <a:gd name="connsiteX0-17" fmla="*/ 1022888 w 1051084"/>
              <a:gd name="connsiteY0-18" fmla="*/ 666428 h 666428"/>
              <a:gd name="connsiteX1-19" fmla="*/ 1007390 w 1051084"/>
              <a:gd name="connsiteY1-20" fmla="*/ 30997 h 666428"/>
              <a:gd name="connsiteX2-21" fmla="*/ 0 w 1051084"/>
              <a:gd name="connsiteY2-22" fmla="*/ 0 h 666428"/>
              <a:gd name="connsiteX3-23" fmla="*/ 0 w 1051084"/>
              <a:gd name="connsiteY3-24" fmla="*/ 0 h 666428"/>
              <a:gd name="connsiteX0-25" fmla="*/ 1022888 w 1051084"/>
              <a:gd name="connsiteY0-26" fmla="*/ 666428 h 666428"/>
              <a:gd name="connsiteX1-27" fmla="*/ 1007390 w 1051084"/>
              <a:gd name="connsiteY1-28" fmla="*/ 30997 h 666428"/>
              <a:gd name="connsiteX2-29" fmla="*/ 0 w 1051084"/>
              <a:gd name="connsiteY2-30" fmla="*/ 0 h 666428"/>
              <a:gd name="connsiteX3-31" fmla="*/ 0 w 1051084"/>
              <a:gd name="connsiteY3-32" fmla="*/ 0 h 666428"/>
              <a:gd name="connsiteX0-33" fmla="*/ 1022888 w 1051084"/>
              <a:gd name="connsiteY0-34" fmla="*/ 666428 h 666428"/>
              <a:gd name="connsiteX1-35" fmla="*/ 1007390 w 1051084"/>
              <a:gd name="connsiteY1-36" fmla="*/ 30997 h 666428"/>
              <a:gd name="connsiteX2-37" fmla="*/ 0 w 1051084"/>
              <a:gd name="connsiteY2-38" fmla="*/ 0 h 666428"/>
              <a:gd name="connsiteX3-39" fmla="*/ 0 w 1051084"/>
              <a:gd name="connsiteY3-40" fmla="*/ 0 h 666428"/>
              <a:gd name="connsiteX0-41" fmla="*/ 1022888 w 1026097"/>
              <a:gd name="connsiteY0-42" fmla="*/ 666428 h 666428"/>
              <a:gd name="connsiteX1-43" fmla="*/ 1007390 w 1026097"/>
              <a:gd name="connsiteY1-44" fmla="*/ 30997 h 666428"/>
              <a:gd name="connsiteX2-45" fmla="*/ 0 w 1026097"/>
              <a:gd name="connsiteY2-46" fmla="*/ 0 h 666428"/>
              <a:gd name="connsiteX3-47" fmla="*/ 0 w 1026097"/>
              <a:gd name="connsiteY3-48" fmla="*/ 0 h 666428"/>
              <a:gd name="connsiteX0-49" fmla="*/ 1101650 w 1104859"/>
              <a:gd name="connsiteY0-50" fmla="*/ 666810 h 666810"/>
              <a:gd name="connsiteX1-51" fmla="*/ 1086152 w 1104859"/>
              <a:gd name="connsiteY1-52" fmla="*/ 31379 h 666810"/>
              <a:gd name="connsiteX2-53" fmla="*/ 78762 w 1104859"/>
              <a:gd name="connsiteY2-54" fmla="*/ 382 h 666810"/>
              <a:gd name="connsiteX3-55" fmla="*/ 63264 w 1104859"/>
              <a:gd name="connsiteY3-56" fmla="*/ 62376 h 666810"/>
              <a:gd name="connsiteX0-57" fmla="*/ 1022888 w 1026097"/>
              <a:gd name="connsiteY0-58" fmla="*/ 666810 h 666810"/>
              <a:gd name="connsiteX1-59" fmla="*/ 1007390 w 1026097"/>
              <a:gd name="connsiteY1-60" fmla="*/ 31379 h 666810"/>
              <a:gd name="connsiteX2-61" fmla="*/ 0 w 1026097"/>
              <a:gd name="connsiteY2-62" fmla="*/ 382 h 666810"/>
              <a:gd name="connsiteX0-63" fmla="*/ 1022888 w 1026097"/>
              <a:gd name="connsiteY0-64" fmla="*/ 635431 h 635431"/>
              <a:gd name="connsiteX1-65" fmla="*/ 1007390 w 1026097"/>
              <a:gd name="connsiteY1-66" fmla="*/ 0 h 635431"/>
              <a:gd name="connsiteX2-67" fmla="*/ 0 w 1026097"/>
              <a:gd name="connsiteY2-68" fmla="*/ 30997 h 635431"/>
              <a:gd name="connsiteX0-69" fmla="*/ 1007390 w 1010599"/>
              <a:gd name="connsiteY0-70" fmla="*/ 636386 h 636386"/>
              <a:gd name="connsiteX1-71" fmla="*/ 991892 w 1010599"/>
              <a:gd name="connsiteY1-72" fmla="*/ 955 h 636386"/>
              <a:gd name="connsiteX2-73" fmla="*/ 0 w 1010599"/>
              <a:gd name="connsiteY2-74" fmla="*/ 955 h 636386"/>
              <a:gd name="connsiteX0-75" fmla="*/ 991892 w 996365"/>
              <a:gd name="connsiteY0-76" fmla="*/ 636386 h 636386"/>
              <a:gd name="connsiteX1-77" fmla="*/ 991892 w 996365"/>
              <a:gd name="connsiteY1-78" fmla="*/ 955 h 636386"/>
              <a:gd name="connsiteX2-79" fmla="*/ 0 w 996365"/>
              <a:gd name="connsiteY2-80" fmla="*/ 955 h 636386"/>
              <a:gd name="connsiteX0-81" fmla="*/ 991892 w 996365"/>
              <a:gd name="connsiteY0-82" fmla="*/ 636386 h 636386"/>
              <a:gd name="connsiteX1-83" fmla="*/ 991892 w 996365"/>
              <a:gd name="connsiteY1-84" fmla="*/ 955 h 636386"/>
              <a:gd name="connsiteX2-85" fmla="*/ 0 w 996365"/>
              <a:gd name="connsiteY2-86" fmla="*/ 955 h 636386"/>
              <a:gd name="connsiteX0-87" fmla="*/ 991892 w 991892"/>
              <a:gd name="connsiteY0-88" fmla="*/ 635431 h 635431"/>
              <a:gd name="connsiteX1-89" fmla="*/ 0 w 991892"/>
              <a:gd name="connsiteY1-90" fmla="*/ 0 h 635431"/>
              <a:gd name="connsiteX0-91" fmla="*/ 1069383 w 1069383"/>
              <a:gd name="connsiteY0-92" fmla="*/ 1 h 1"/>
              <a:gd name="connsiteX1-93" fmla="*/ 0 w 1069383"/>
              <a:gd name="connsiteY1-94" fmla="*/ 0 h 1"/>
              <a:gd name="connsiteX0-95" fmla="*/ 10000 w 10000"/>
              <a:gd name="connsiteY0-96" fmla="*/ 10000 h 56140000"/>
              <a:gd name="connsiteX1-97" fmla="*/ 6333 w 10000"/>
              <a:gd name="connsiteY1-98" fmla="*/ 56140000 h 56140000"/>
              <a:gd name="connsiteX2-99" fmla="*/ 0 w 10000"/>
              <a:gd name="connsiteY2-100" fmla="*/ 0 h 56140000"/>
            </a:gdLst>
            <a:ahLst/>
            <a:cxnLst>
              <a:cxn ang="0">
                <a:pos x="connsiteX0-1" y="connsiteY0-2"/>
              </a:cxn>
              <a:cxn ang="0">
                <a:pos x="connsiteX1-3" y="connsiteY1-4"/>
              </a:cxn>
              <a:cxn ang="0">
                <a:pos x="connsiteX2-5" y="connsiteY2-6"/>
              </a:cxn>
            </a:cxnLst>
            <a:rect l="l" t="t" r="r" b="b"/>
            <a:pathLst>
              <a:path w="10000" h="56140000">
                <a:moveTo>
                  <a:pt x="10000" y="10000"/>
                </a:moveTo>
                <a:cubicBezTo>
                  <a:pt x="8778" y="18720000"/>
                  <a:pt x="7555" y="37430000"/>
                  <a:pt x="6333" y="56140000"/>
                </a:cubicBez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任意多边形 35">
            <a:extLst>
              <a:ext uri="{FF2B5EF4-FFF2-40B4-BE49-F238E27FC236}">
                <a16:creationId xmlns:a16="http://schemas.microsoft.com/office/drawing/2014/main" id="{C15C76B5-2BA0-6FFD-6023-3F8D7A7A6115}"/>
              </a:ext>
            </a:extLst>
          </p:cNvPr>
          <p:cNvSpPr/>
          <p:nvPr/>
        </p:nvSpPr>
        <p:spPr>
          <a:xfrm>
            <a:off x="6748065" y="3692102"/>
            <a:ext cx="1069383" cy="5614"/>
          </a:xfrm>
          <a:custGeom>
            <a:avLst/>
            <a:gdLst>
              <a:gd name="connsiteX0" fmla="*/ 1022888 w 1109526"/>
              <a:gd name="connsiteY0" fmla="*/ 694346 h 694346"/>
              <a:gd name="connsiteX1" fmla="*/ 1007390 w 1109526"/>
              <a:gd name="connsiteY1" fmla="*/ 58915 h 694346"/>
              <a:gd name="connsiteX2" fmla="*/ 0 w 1109526"/>
              <a:gd name="connsiteY2" fmla="*/ 27918 h 694346"/>
              <a:gd name="connsiteX3" fmla="*/ 0 w 1109526"/>
              <a:gd name="connsiteY3" fmla="*/ 27918 h 694346"/>
              <a:gd name="connsiteX0-1" fmla="*/ 1022888 w 1109526"/>
              <a:gd name="connsiteY0-2" fmla="*/ 694346 h 694346"/>
              <a:gd name="connsiteX1-3" fmla="*/ 1007390 w 1109526"/>
              <a:gd name="connsiteY1-4" fmla="*/ 58915 h 694346"/>
              <a:gd name="connsiteX2-5" fmla="*/ 0 w 1109526"/>
              <a:gd name="connsiteY2-6" fmla="*/ 27918 h 694346"/>
              <a:gd name="connsiteX3-7" fmla="*/ 0 w 1109526"/>
              <a:gd name="connsiteY3-8" fmla="*/ 27918 h 694346"/>
              <a:gd name="connsiteX0-9" fmla="*/ 1022888 w 1051084"/>
              <a:gd name="connsiteY0-10" fmla="*/ 694346 h 694346"/>
              <a:gd name="connsiteX1-11" fmla="*/ 1007390 w 1051084"/>
              <a:gd name="connsiteY1-12" fmla="*/ 58915 h 694346"/>
              <a:gd name="connsiteX2-13" fmla="*/ 0 w 1051084"/>
              <a:gd name="connsiteY2-14" fmla="*/ 27918 h 694346"/>
              <a:gd name="connsiteX3-15" fmla="*/ 0 w 1051084"/>
              <a:gd name="connsiteY3-16" fmla="*/ 27918 h 694346"/>
              <a:gd name="connsiteX0-17" fmla="*/ 1022888 w 1051084"/>
              <a:gd name="connsiteY0-18" fmla="*/ 666428 h 666428"/>
              <a:gd name="connsiteX1-19" fmla="*/ 1007390 w 1051084"/>
              <a:gd name="connsiteY1-20" fmla="*/ 30997 h 666428"/>
              <a:gd name="connsiteX2-21" fmla="*/ 0 w 1051084"/>
              <a:gd name="connsiteY2-22" fmla="*/ 0 h 666428"/>
              <a:gd name="connsiteX3-23" fmla="*/ 0 w 1051084"/>
              <a:gd name="connsiteY3-24" fmla="*/ 0 h 666428"/>
              <a:gd name="connsiteX0-25" fmla="*/ 1022888 w 1051084"/>
              <a:gd name="connsiteY0-26" fmla="*/ 666428 h 666428"/>
              <a:gd name="connsiteX1-27" fmla="*/ 1007390 w 1051084"/>
              <a:gd name="connsiteY1-28" fmla="*/ 30997 h 666428"/>
              <a:gd name="connsiteX2-29" fmla="*/ 0 w 1051084"/>
              <a:gd name="connsiteY2-30" fmla="*/ 0 h 666428"/>
              <a:gd name="connsiteX3-31" fmla="*/ 0 w 1051084"/>
              <a:gd name="connsiteY3-32" fmla="*/ 0 h 666428"/>
              <a:gd name="connsiteX0-33" fmla="*/ 1022888 w 1051084"/>
              <a:gd name="connsiteY0-34" fmla="*/ 666428 h 666428"/>
              <a:gd name="connsiteX1-35" fmla="*/ 1007390 w 1051084"/>
              <a:gd name="connsiteY1-36" fmla="*/ 30997 h 666428"/>
              <a:gd name="connsiteX2-37" fmla="*/ 0 w 1051084"/>
              <a:gd name="connsiteY2-38" fmla="*/ 0 h 666428"/>
              <a:gd name="connsiteX3-39" fmla="*/ 0 w 1051084"/>
              <a:gd name="connsiteY3-40" fmla="*/ 0 h 666428"/>
              <a:gd name="connsiteX0-41" fmla="*/ 1022888 w 1026097"/>
              <a:gd name="connsiteY0-42" fmla="*/ 666428 h 666428"/>
              <a:gd name="connsiteX1-43" fmla="*/ 1007390 w 1026097"/>
              <a:gd name="connsiteY1-44" fmla="*/ 30997 h 666428"/>
              <a:gd name="connsiteX2-45" fmla="*/ 0 w 1026097"/>
              <a:gd name="connsiteY2-46" fmla="*/ 0 h 666428"/>
              <a:gd name="connsiteX3-47" fmla="*/ 0 w 1026097"/>
              <a:gd name="connsiteY3-48" fmla="*/ 0 h 666428"/>
              <a:gd name="connsiteX0-49" fmla="*/ 1101650 w 1104859"/>
              <a:gd name="connsiteY0-50" fmla="*/ 666810 h 666810"/>
              <a:gd name="connsiteX1-51" fmla="*/ 1086152 w 1104859"/>
              <a:gd name="connsiteY1-52" fmla="*/ 31379 h 666810"/>
              <a:gd name="connsiteX2-53" fmla="*/ 78762 w 1104859"/>
              <a:gd name="connsiteY2-54" fmla="*/ 382 h 666810"/>
              <a:gd name="connsiteX3-55" fmla="*/ 63264 w 1104859"/>
              <a:gd name="connsiteY3-56" fmla="*/ 62376 h 666810"/>
              <a:gd name="connsiteX0-57" fmla="*/ 1022888 w 1026097"/>
              <a:gd name="connsiteY0-58" fmla="*/ 666810 h 666810"/>
              <a:gd name="connsiteX1-59" fmla="*/ 1007390 w 1026097"/>
              <a:gd name="connsiteY1-60" fmla="*/ 31379 h 666810"/>
              <a:gd name="connsiteX2-61" fmla="*/ 0 w 1026097"/>
              <a:gd name="connsiteY2-62" fmla="*/ 382 h 666810"/>
              <a:gd name="connsiteX0-63" fmla="*/ 1022888 w 1026097"/>
              <a:gd name="connsiteY0-64" fmla="*/ 635431 h 635431"/>
              <a:gd name="connsiteX1-65" fmla="*/ 1007390 w 1026097"/>
              <a:gd name="connsiteY1-66" fmla="*/ 0 h 635431"/>
              <a:gd name="connsiteX2-67" fmla="*/ 0 w 1026097"/>
              <a:gd name="connsiteY2-68" fmla="*/ 30997 h 635431"/>
              <a:gd name="connsiteX0-69" fmla="*/ 1007390 w 1010599"/>
              <a:gd name="connsiteY0-70" fmla="*/ 636386 h 636386"/>
              <a:gd name="connsiteX1-71" fmla="*/ 991892 w 1010599"/>
              <a:gd name="connsiteY1-72" fmla="*/ 955 h 636386"/>
              <a:gd name="connsiteX2-73" fmla="*/ 0 w 1010599"/>
              <a:gd name="connsiteY2-74" fmla="*/ 955 h 636386"/>
              <a:gd name="connsiteX0-75" fmla="*/ 991892 w 996365"/>
              <a:gd name="connsiteY0-76" fmla="*/ 636386 h 636386"/>
              <a:gd name="connsiteX1-77" fmla="*/ 991892 w 996365"/>
              <a:gd name="connsiteY1-78" fmla="*/ 955 h 636386"/>
              <a:gd name="connsiteX2-79" fmla="*/ 0 w 996365"/>
              <a:gd name="connsiteY2-80" fmla="*/ 955 h 636386"/>
              <a:gd name="connsiteX0-81" fmla="*/ 991892 w 996365"/>
              <a:gd name="connsiteY0-82" fmla="*/ 636386 h 636386"/>
              <a:gd name="connsiteX1-83" fmla="*/ 991892 w 996365"/>
              <a:gd name="connsiteY1-84" fmla="*/ 955 h 636386"/>
              <a:gd name="connsiteX2-85" fmla="*/ 0 w 996365"/>
              <a:gd name="connsiteY2-86" fmla="*/ 955 h 636386"/>
              <a:gd name="connsiteX0-87" fmla="*/ 991892 w 991892"/>
              <a:gd name="connsiteY0-88" fmla="*/ 635431 h 635431"/>
              <a:gd name="connsiteX1-89" fmla="*/ 0 w 991892"/>
              <a:gd name="connsiteY1-90" fmla="*/ 0 h 635431"/>
              <a:gd name="connsiteX0-91" fmla="*/ 1069383 w 1069383"/>
              <a:gd name="connsiteY0-92" fmla="*/ 1 h 1"/>
              <a:gd name="connsiteX1-93" fmla="*/ 0 w 1069383"/>
              <a:gd name="connsiteY1-94" fmla="*/ 0 h 1"/>
              <a:gd name="connsiteX0-95" fmla="*/ 10000 w 10000"/>
              <a:gd name="connsiteY0-96" fmla="*/ 10000 h 56140000"/>
              <a:gd name="connsiteX1-97" fmla="*/ 6333 w 10000"/>
              <a:gd name="connsiteY1-98" fmla="*/ 56140000 h 56140000"/>
              <a:gd name="connsiteX2-99" fmla="*/ 0 w 10000"/>
              <a:gd name="connsiteY2-100" fmla="*/ 0 h 56140000"/>
            </a:gdLst>
            <a:ahLst/>
            <a:cxnLst>
              <a:cxn ang="0">
                <a:pos x="connsiteX0-1" y="connsiteY0-2"/>
              </a:cxn>
              <a:cxn ang="0">
                <a:pos x="connsiteX1-3" y="connsiteY1-4"/>
              </a:cxn>
              <a:cxn ang="0">
                <a:pos x="connsiteX2-5" y="connsiteY2-6"/>
              </a:cxn>
            </a:cxnLst>
            <a:rect l="l" t="t" r="r" b="b"/>
            <a:pathLst>
              <a:path w="10000" h="56140000">
                <a:moveTo>
                  <a:pt x="10000" y="10000"/>
                </a:moveTo>
                <a:cubicBezTo>
                  <a:pt x="8778" y="18720000"/>
                  <a:pt x="7555" y="37430000"/>
                  <a:pt x="6333" y="56140000"/>
                </a:cubicBez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a:extLst>
              <a:ext uri="{FF2B5EF4-FFF2-40B4-BE49-F238E27FC236}">
                <a16:creationId xmlns:a16="http://schemas.microsoft.com/office/drawing/2014/main" id="{884E5670-3927-89F3-5352-6220165FA0FD}"/>
              </a:ext>
            </a:extLst>
          </p:cNvPr>
          <p:cNvGrpSpPr/>
          <p:nvPr/>
        </p:nvGrpSpPr>
        <p:grpSpPr>
          <a:xfrm>
            <a:off x="2008977" y="2038860"/>
            <a:ext cx="2626821" cy="1535429"/>
            <a:chOff x="874643" y="1988094"/>
            <a:chExt cx="2626821" cy="1535429"/>
          </a:xfrm>
        </p:grpSpPr>
        <p:sp>
          <p:nvSpPr>
            <p:cNvPr id="18" name="Subtitle 2">
              <a:extLst>
                <a:ext uri="{FF2B5EF4-FFF2-40B4-BE49-F238E27FC236}">
                  <a16:creationId xmlns:a16="http://schemas.microsoft.com/office/drawing/2014/main" id="{94E70AA0-7C75-9F42-1D8E-50CC82F22889}"/>
                </a:ext>
              </a:extLst>
            </p:cNvPr>
            <p:cNvSpPr txBox="1"/>
            <p:nvPr/>
          </p:nvSpPr>
          <p:spPr bwMode="auto">
            <a:xfrm>
              <a:off x="874643" y="1988094"/>
              <a:ext cx="1629225"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团队合作</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19" name="文本框 18">
              <a:extLst>
                <a:ext uri="{FF2B5EF4-FFF2-40B4-BE49-F238E27FC236}">
                  <a16:creationId xmlns:a16="http://schemas.microsoft.com/office/drawing/2014/main" id="{DC82B142-7017-151F-1637-921C20B3A5E6}"/>
                </a:ext>
              </a:extLst>
            </p:cNvPr>
            <p:cNvSpPr txBox="1"/>
            <p:nvPr/>
          </p:nvSpPr>
          <p:spPr>
            <a:xfrm>
              <a:off x="961464" y="2456180"/>
              <a:ext cx="2540000" cy="1067343"/>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分工合作</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各有所长</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dirty="0">
                <a:solidFill>
                  <a:schemeClr val="bg1"/>
                </a:solidFill>
              </a:endParaRPr>
            </a:p>
          </p:txBody>
        </p:sp>
      </p:grpSp>
      <p:sp>
        <p:nvSpPr>
          <p:cNvPr id="20" name="Subtitle 2">
            <a:extLst>
              <a:ext uri="{FF2B5EF4-FFF2-40B4-BE49-F238E27FC236}">
                <a16:creationId xmlns:a16="http://schemas.microsoft.com/office/drawing/2014/main" id="{C6EFEA9D-9A8E-CF8F-1241-D373884A777F}"/>
              </a:ext>
            </a:extLst>
          </p:cNvPr>
          <p:cNvSpPr txBox="1"/>
          <p:nvPr/>
        </p:nvSpPr>
        <p:spPr bwMode="auto">
          <a:xfrm>
            <a:off x="8584638" y="2006340"/>
            <a:ext cx="1519756"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软件测试</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1" name="文本框 20">
            <a:extLst>
              <a:ext uri="{FF2B5EF4-FFF2-40B4-BE49-F238E27FC236}">
                <a16:creationId xmlns:a16="http://schemas.microsoft.com/office/drawing/2014/main" id="{E7F05C18-B0EA-D514-7345-E94A65F4479A}"/>
              </a:ext>
            </a:extLst>
          </p:cNvPr>
          <p:cNvSpPr txBox="1"/>
          <p:nvPr/>
        </p:nvSpPr>
        <p:spPr>
          <a:xfrm>
            <a:off x="8584639" y="2456180"/>
            <a:ext cx="2540000" cy="1067343"/>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黑白箱测试</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内存测试</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自动测试</a:t>
            </a:r>
            <a:endParaRPr lang="zh-CN" altLang="en-US" dirty="0">
              <a:solidFill>
                <a:schemeClr val="bg1"/>
              </a:solidFill>
            </a:endParaRPr>
          </a:p>
        </p:txBody>
      </p:sp>
      <p:sp>
        <p:nvSpPr>
          <p:cNvPr id="22" name="Subtitle 2">
            <a:extLst>
              <a:ext uri="{FF2B5EF4-FFF2-40B4-BE49-F238E27FC236}">
                <a16:creationId xmlns:a16="http://schemas.microsoft.com/office/drawing/2014/main" id="{FF3912A9-8AF7-E111-90C1-5F10FAA21E8D}"/>
              </a:ext>
            </a:extLst>
          </p:cNvPr>
          <p:cNvSpPr txBox="1"/>
          <p:nvPr/>
        </p:nvSpPr>
        <p:spPr bwMode="auto">
          <a:xfrm>
            <a:off x="946371" y="3982139"/>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软件工程过程</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3" name="文本框 22">
            <a:extLst>
              <a:ext uri="{FF2B5EF4-FFF2-40B4-BE49-F238E27FC236}">
                <a16:creationId xmlns:a16="http://schemas.microsoft.com/office/drawing/2014/main" id="{A067CFF7-35E3-E20C-28E2-A7DDC0C9C48F}"/>
              </a:ext>
            </a:extLst>
          </p:cNvPr>
          <p:cNvSpPr txBox="1"/>
          <p:nvPr/>
        </p:nvSpPr>
        <p:spPr>
          <a:xfrm>
            <a:off x="1339289" y="4436110"/>
            <a:ext cx="2540000" cy="1066061"/>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模型设计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defRPr/>
            </a:pPr>
            <a:r>
              <a:rPr lang="en-US" altLang="zh-CN" dirty="0">
                <a:solidFill>
                  <a:schemeClr val="bg1"/>
                </a:solidFill>
                <a:latin typeface="微软雅黑" panose="020B0503020204020204" pitchFamily="34" charset="-122"/>
                <a:ea typeface="微软雅黑" panose="020B0503020204020204" pitchFamily="34" charset="-122"/>
              </a:rPr>
              <a:t>MUL</a:t>
            </a:r>
            <a:r>
              <a:rPr lang="zh-CN" altLang="en-US" dirty="0">
                <a:solidFill>
                  <a:schemeClr val="bg1"/>
                </a:solidFill>
                <a:latin typeface="微软雅黑" panose="020B0503020204020204" pitchFamily="34" charset="-122"/>
                <a:ea typeface="微软雅黑" panose="020B0503020204020204" pitchFamily="34" charset="-122"/>
              </a:rPr>
              <a:t>设计</a:t>
            </a:r>
          </a:p>
        </p:txBody>
      </p:sp>
      <p:sp>
        <p:nvSpPr>
          <p:cNvPr id="24" name="Subtitle 2">
            <a:extLst>
              <a:ext uri="{FF2B5EF4-FFF2-40B4-BE49-F238E27FC236}">
                <a16:creationId xmlns:a16="http://schemas.microsoft.com/office/drawing/2014/main" id="{618B8D25-484A-5188-7EE9-B2D1F12F20D2}"/>
              </a:ext>
            </a:extLst>
          </p:cNvPr>
          <p:cNvSpPr txBox="1"/>
          <p:nvPr/>
        </p:nvSpPr>
        <p:spPr bwMode="auto">
          <a:xfrm>
            <a:off x="7792804" y="4018220"/>
            <a:ext cx="1583667"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122"/>
              </a:rPr>
              <a:t>文档设计</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sp>
        <p:nvSpPr>
          <p:cNvPr id="25" name="文本框 24">
            <a:extLst>
              <a:ext uri="{FF2B5EF4-FFF2-40B4-BE49-F238E27FC236}">
                <a16:creationId xmlns:a16="http://schemas.microsoft.com/office/drawing/2014/main" id="{5012836F-C822-CD29-1C8E-7CD5576E357F}"/>
              </a:ext>
            </a:extLst>
          </p:cNvPr>
          <p:cNvSpPr txBox="1"/>
          <p:nvPr/>
        </p:nvSpPr>
        <p:spPr>
          <a:xfrm>
            <a:off x="7874709" y="4521200"/>
            <a:ext cx="2540000" cy="1393779"/>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编码规范</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需求分析说明书</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系统设计说明书</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功能测试方案</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2439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摄图网-放在桌子上的书"/>
          <p:cNvPicPr>
            <a:picLocks noChangeAspect="1"/>
          </p:cNvPicPr>
          <p:nvPr/>
        </p:nvPicPr>
        <p:blipFill>
          <a:blip r:embed="rId2"/>
          <a:stretch>
            <a:fillRect/>
          </a:stretch>
        </p:blipFill>
        <p:spPr>
          <a:xfrm flipH="1">
            <a:off x="-43180" y="-56515"/>
            <a:ext cx="12236450" cy="6946900"/>
          </a:xfrm>
          <a:prstGeom prst="rect">
            <a:avLst/>
          </a:prstGeom>
        </p:spPr>
      </p:pic>
      <p:sp>
        <p:nvSpPr>
          <p:cNvPr id="5" name="矩形 4"/>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846628" y="189488"/>
            <a:ext cx="1106170" cy="1534795"/>
          </a:xfrm>
          <a:prstGeom prst="rect">
            <a:avLst/>
          </a:prstGeom>
          <a:noFill/>
        </p:spPr>
        <p:txBody>
          <a:bodyPr vert="eaVert"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end</a:t>
            </a:r>
          </a:p>
        </p:txBody>
      </p:sp>
      <p:sp>
        <p:nvSpPr>
          <p:cNvPr id="12" name="矩形 11"/>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392606" y="3321401"/>
            <a:ext cx="3753400" cy="461665"/>
          </a:xfrm>
          <a:prstGeom prst="rect">
            <a:avLst/>
          </a:prstGeom>
        </p:spPr>
        <p:txBody>
          <a:bodyPr wrap="none">
            <a:spAutoFit/>
          </a:bodyPr>
          <a:lstStyle/>
          <a:p>
            <a:pPr>
              <a:spcBef>
                <a:spcPct val="0"/>
              </a:spcBef>
            </a:pPr>
            <a:r>
              <a:rPr lang="en-US" altLang="zh-CN" sz="2400" dirty="0">
                <a:solidFill>
                  <a:srgbClr val="E6C39C"/>
                </a:solidFill>
                <a:latin typeface="微软雅黑" panose="020B0503020204020204" pitchFamily="34" charset="-122"/>
                <a:ea typeface="微软雅黑" panose="020B0503020204020204" pitchFamily="34" charset="-122"/>
              </a:rPr>
              <a:t>Please kick the title here</a:t>
            </a:r>
          </a:p>
        </p:txBody>
      </p:sp>
      <p:sp>
        <p:nvSpPr>
          <p:cNvPr id="3" name="TextBox 76"/>
          <p:cNvSpPr txBox="1"/>
          <p:nvPr/>
        </p:nvSpPr>
        <p:spPr>
          <a:xfrm>
            <a:off x="5392420" y="2676525"/>
            <a:ext cx="464566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ea"/>
              </a:rPr>
              <a:t>感谢观看 恳请指正</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DELL\Pictures\西北师范大学\8595e3ably1gknb5os6wsj20ow0zkdma.jpg8595e3ably1gknb5os6wsj20ow0zkdma"/>
          <p:cNvPicPr>
            <a:picLocks noChangeAspect="1"/>
          </p:cNvPicPr>
          <p:nvPr/>
        </p:nvPicPr>
        <p:blipFill>
          <a:blip r:embed="rId2"/>
          <a:srcRect/>
          <a:stretch>
            <a:fillRect/>
          </a:stretch>
        </p:blipFill>
        <p:spPr>
          <a:xfrm flipH="1">
            <a:off x="0" y="-56515"/>
            <a:ext cx="12191365" cy="6946900"/>
          </a:xfrm>
          <a:prstGeom prst="rect">
            <a:avLst/>
          </a:prstGeom>
        </p:spPr>
      </p:pic>
      <p:sp>
        <p:nvSpPr>
          <p:cNvPr id="5" name="矩形 4"/>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846628" y="189488"/>
            <a:ext cx="1106170" cy="1031240"/>
          </a:xfrm>
          <a:prstGeom prst="rect">
            <a:avLst/>
          </a:prstGeom>
          <a:noFill/>
        </p:spPr>
        <p:txBody>
          <a:bodyPr vert="eaVert"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p>
        </p:txBody>
      </p:sp>
      <p:sp>
        <p:nvSpPr>
          <p:cNvPr id="12" name="矩形 11"/>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392606" y="3321401"/>
            <a:ext cx="3753400" cy="461665"/>
          </a:xfrm>
          <a:prstGeom prst="rect">
            <a:avLst/>
          </a:prstGeom>
        </p:spPr>
        <p:txBody>
          <a:bodyPr wrap="none">
            <a:spAutoFit/>
          </a:bodyPr>
          <a:lstStyle/>
          <a:p>
            <a:pPr>
              <a:spcBef>
                <a:spcPct val="0"/>
              </a:spcBef>
            </a:pPr>
            <a:r>
              <a:rPr lang="en-US" altLang="zh-CN" sz="2400" dirty="0">
                <a:solidFill>
                  <a:srgbClr val="E6C39C"/>
                </a:solidFill>
                <a:latin typeface="微软雅黑" panose="020B0503020204020204" pitchFamily="34" charset="-122"/>
                <a:ea typeface="微软雅黑" panose="020B0503020204020204" pitchFamily="34" charset="-122"/>
              </a:rPr>
              <a:t>Please kick the title here</a:t>
            </a:r>
          </a:p>
        </p:txBody>
      </p:sp>
      <p:sp>
        <p:nvSpPr>
          <p:cNvPr id="45" name="TextBox 76"/>
          <p:cNvSpPr txBox="1"/>
          <p:nvPr/>
        </p:nvSpPr>
        <p:spPr>
          <a:xfrm>
            <a:off x="5392420" y="2676525"/>
            <a:ext cx="4645660" cy="6451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ea"/>
              </a:rPr>
              <a:t>需求分析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4" name="TextBox 76"/>
          <p:cNvSpPr txBox="1"/>
          <p:nvPr/>
        </p:nvSpPr>
        <p:spPr>
          <a:xfrm>
            <a:off x="795065" y="1446242"/>
            <a:ext cx="1722238" cy="523220"/>
          </a:xfrm>
          <a:prstGeom prst="rect">
            <a:avLst/>
          </a:prstGeom>
          <a:no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用户调研</a:t>
            </a:r>
          </a:p>
        </p:txBody>
      </p:sp>
      <p:grpSp>
        <p:nvGrpSpPr>
          <p:cNvPr id="58" name="组合 57">
            <a:extLst>
              <a:ext uri="{FF2B5EF4-FFF2-40B4-BE49-F238E27FC236}">
                <a16:creationId xmlns:a16="http://schemas.microsoft.com/office/drawing/2014/main" id="{FDE89672-5B6D-7325-4369-2AADF60E0AAD}"/>
              </a:ext>
            </a:extLst>
          </p:cNvPr>
          <p:cNvGrpSpPr/>
          <p:nvPr/>
        </p:nvGrpSpPr>
        <p:grpSpPr>
          <a:xfrm>
            <a:off x="137462" y="1172201"/>
            <a:ext cx="3159620" cy="5476703"/>
            <a:chOff x="58819" y="1190314"/>
            <a:chExt cx="3159620" cy="5476703"/>
          </a:xfrm>
        </p:grpSpPr>
        <p:grpSp>
          <p:nvGrpSpPr>
            <p:cNvPr id="12" name="组合 11">
              <a:extLst>
                <a:ext uri="{FF2B5EF4-FFF2-40B4-BE49-F238E27FC236}">
                  <a16:creationId xmlns:a16="http://schemas.microsoft.com/office/drawing/2014/main" id="{47BD5346-2EA3-563D-3B6C-4C12528003C5}"/>
                </a:ext>
              </a:extLst>
            </p:cNvPr>
            <p:cNvGrpSpPr>
              <a:grpSpLocks noChangeAspect="1"/>
            </p:cNvGrpSpPr>
            <p:nvPr/>
          </p:nvGrpSpPr>
          <p:grpSpPr>
            <a:xfrm>
              <a:off x="342774" y="2835285"/>
              <a:ext cx="2596778" cy="3359827"/>
              <a:chOff x="521083" y="860006"/>
              <a:chExt cx="4320000" cy="5589406"/>
            </a:xfrm>
          </p:grpSpPr>
          <p:pic>
            <p:nvPicPr>
              <p:cNvPr id="2052" name="Picture 4">
                <a:extLst>
                  <a:ext uri="{FF2B5EF4-FFF2-40B4-BE49-F238E27FC236}">
                    <a16:creationId xmlns:a16="http://schemas.microsoft.com/office/drawing/2014/main" id="{5E89104E-2F7D-B266-4B12-CF43DC670F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83" y="860006"/>
                <a:ext cx="2880000" cy="53673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9EAA494-76AC-EBC0-CE77-0A38CFA009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1083" y="2347335"/>
                <a:ext cx="2880000" cy="4102077"/>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a:extLst>
                <a:ext uri="{FF2B5EF4-FFF2-40B4-BE49-F238E27FC236}">
                  <a16:creationId xmlns:a16="http://schemas.microsoft.com/office/drawing/2014/main" id="{66808DCD-C8B3-CF24-23B6-7F4E916F411B}"/>
                </a:ext>
              </a:extLst>
            </p:cNvPr>
            <p:cNvSpPr/>
            <p:nvPr/>
          </p:nvSpPr>
          <p:spPr>
            <a:xfrm>
              <a:off x="58819" y="1190314"/>
              <a:ext cx="3159620" cy="5476703"/>
            </a:xfrm>
            <a:prstGeom prst="rect">
              <a:avLst/>
            </a:pr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7E900E31-2221-1ECF-D0CB-C1614352B56F}"/>
              </a:ext>
            </a:extLst>
          </p:cNvPr>
          <p:cNvGrpSpPr/>
          <p:nvPr/>
        </p:nvGrpSpPr>
        <p:grpSpPr>
          <a:xfrm>
            <a:off x="3465472" y="1190315"/>
            <a:ext cx="4233955" cy="5476702"/>
            <a:chOff x="3519949" y="1190315"/>
            <a:chExt cx="4233955" cy="5476702"/>
          </a:xfrm>
        </p:grpSpPr>
        <p:grpSp>
          <p:nvGrpSpPr>
            <p:cNvPr id="22" name="组合 21">
              <a:extLst>
                <a:ext uri="{FF2B5EF4-FFF2-40B4-BE49-F238E27FC236}">
                  <a16:creationId xmlns:a16="http://schemas.microsoft.com/office/drawing/2014/main" id="{37474CB8-8C0E-7B6F-22A0-7F6CA916201B}"/>
                </a:ext>
              </a:extLst>
            </p:cNvPr>
            <p:cNvGrpSpPr>
              <a:grpSpLocks noChangeAspect="1"/>
            </p:cNvGrpSpPr>
            <p:nvPr/>
          </p:nvGrpSpPr>
          <p:grpSpPr>
            <a:xfrm>
              <a:off x="3805145" y="2406162"/>
              <a:ext cx="3659023" cy="4125687"/>
              <a:chOff x="5283467" y="924048"/>
              <a:chExt cx="4777475" cy="5386784"/>
            </a:xfrm>
          </p:grpSpPr>
          <p:pic>
            <p:nvPicPr>
              <p:cNvPr id="9" name="图片 8">
                <a:extLst>
                  <a:ext uri="{FF2B5EF4-FFF2-40B4-BE49-F238E27FC236}">
                    <a16:creationId xmlns:a16="http://schemas.microsoft.com/office/drawing/2014/main" id="{6EBFA1FE-23E5-61EA-BE32-05CFE894D4FF}"/>
                  </a:ext>
                </a:extLst>
              </p:cNvPr>
              <p:cNvPicPr>
                <a:picLocks noChangeAspect="1"/>
              </p:cNvPicPr>
              <p:nvPr/>
            </p:nvPicPr>
            <p:blipFill>
              <a:blip r:embed="rId6"/>
              <a:stretch>
                <a:fillRect/>
              </a:stretch>
            </p:blipFill>
            <p:spPr>
              <a:xfrm>
                <a:off x="5283467" y="924048"/>
                <a:ext cx="4320000" cy="3077943"/>
              </a:xfrm>
              <a:prstGeom prst="rect">
                <a:avLst/>
              </a:prstGeom>
            </p:spPr>
          </p:pic>
          <p:pic>
            <p:nvPicPr>
              <p:cNvPr id="14" name="图片 13">
                <a:extLst>
                  <a:ext uri="{FF2B5EF4-FFF2-40B4-BE49-F238E27FC236}">
                    <a16:creationId xmlns:a16="http://schemas.microsoft.com/office/drawing/2014/main" id="{A5BDC2E5-6112-19AA-C26B-9DF7C48B9042}"/>
                  </a:ext>
                </a:extLst>
              </p:cNvPr>
              <p:cNvPicPr>
                <a:picLocks noChangeAspect="1"/>
              </p:cNvPicPr>
              <p:nvPr/>
            </p:nvPicPr>
            <p:blipFill>
              <a:blip r:embed="rId7"/>
              <a:stretch>
                <a:fillRect/>
              </a:stretch>
            </p:blipFill>
            <p:spPr>
              <a:xfrm>
                <a:off x="5473717" y="3171868"/>
                <a:ext cx="2880000" cy="3138964"/>
              </a:xfrm>
              <a:prstGeom prst="rect">
                <a:avLst/>
              </a:prstGeom>
            </p:spPr>
          </p:pic>
          <p:pic>
            <p:nvPicPr>
              <p:cNvPr id="21" name="图片 20">
                <a:extLst>
                  <a:ext uri="{FF2B5EF4-FFF2-40B4-BE49-F238E27FC236}">
                    <a16:creationId xmlns:a16="http://schemas.microsoft.com/office/drawing/2014/main" id="{D4F9FE16-3270-7F63-D5C6-DD9BDAC84505}"/>
                  </a:ext>
                </a:extLst>
              </p:cNvPr>
              <p:cNvPicPr>
                <a:picLocks noChangeAspect="1"/>
              </p:cNvPicPr>
              <p:nvPr/>
            </p:nvPicPr>
            <p:blipFill>
              <a:blip r:embed="rId8"/>
              <a:stretch>
                <a:fillRect/>
              </a:stretch>
            </p:blipFill>
            <p:spPr>
              <a:xfrm>
                <a:off x="7180943" y="2036082"/>
                <a:ext cx="2879999" cy="2626650"/>
              </a:xfrm>
              <a:prstGeom prst="rect">
                <a:avLst/>
              </a:prstGeom>
            </p:spPr>
          </p:pic>
        </p:grpSp>
        <p:sp>
          <p:nvSpPr>
            <p:cNvPr id="29" name="矩形 28">
              <a:extLst>
                <a:ext uri="{FF2B5EF4-FFF2-40B4-BE49-F238E27FC236}">
                  <a16:creationId xmlns:a16="http://schemas.microsoft.com/office/drawing/2014/main" id="{E5EE238A-0AD6-4FFB-0035-ABFF2247D461}"/>
                </a:ext>
              </a:extLst>
            </p:cNvPr>
            <p:cNvSpPr/>
            <p:nvPr/>
          </p:nvSpPr>
          <p:spPr>
            <a:xfrm>
              <a:off x="3519949" y="1190315"/>
              <a:ext cx="4233955" cy="5476702"/>
            </a:xfrm>
            <a:prstGeom prst="rect">
              <a:avLst/>
            </a:pr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A9F7DC2A-5A23-21D4-220F-73B5F694470E}"/>
              </a:ext>
            </a:extLst>
          </p:cNvPr>
          <p:cNvGrpSpPr>
            <a:grpSpLocks noChangeAspect="1"/>
          </p:cNvGrpSpPr>
          <p:nvPr/>
        </p:nvGrpSpPr>
        <p:grpSpPr>
          <a:xfrm>
            <a:off x="8009610" y="2690212"/>
            <a:ext cx="3848821" cy="3841637"/>
            <a:chOff x="8358973" y="1021162"/>
            <a:chExt cx="5448188" cy="5438019"/>
          </a:xfrm>
        </p:grpSpPr>
        <p:pic>
          <p:nvPicPr>
            <p:cNvPr id="33" name="图片 32">
              <a:extLst>
                <a:ext uri="{FF2B5EF4-FFF2-40B4-BE49-F238E27FC236}">
                  <a16:creationId xmlns:a16="http://schemas.microsoft.com/office/drawing/2014/main" id="{53B1EA1D-A3D9-6753-54EE-1754FCB2A7C5}"/>
                </a:ext>
              </a:extLst>
            </p:cNvPr>
            <p:cNvPicPr>
              <a:picLocks noChangeAspect="1"/>
            </p:cNvPicPr>
            <p:nvPr/>
          </p:nvPicPr>
          <p:blipFill>
            <a:blip r:embed="rId9"/>
            <a:stretch>
              <a:fillRect/>
            </a:stretch>
          </p:blipFill>
          <p:spPr>
            <a:xfrm>
              <a:off x="8358973" y="1021162"/>
              <a:ext cx="3960000" cy="2296332"/>
            </a:xfrm>
            <a:prstGeom prst="rect">
              <a:avLst/>
            </a:prstGeom>
          </p:spPr>
        </p:pic>
        <p:pic>
          <p:nvPicPr>
            <p:cNvPr id="35" name="图片 34">
              <a:extLst>
                <a:ext uri="{FF2B5EF4-FFF2-40B4-BE49-F238E27FC236}">
                  <a16:creationId xmlns:a16="http://schemas.microsoft.com/office/drawing/2014/main" id="{AF3F8D3D-80B4-4AC4-9B64-AD304B51025C}"/>
                </a:ext>
              </a:extLst>
            </p:cNvPr>
            <p:cNvPicPr>
              <a:picLocks noChangeAspect="1"/>
            </p:cNvPicPr>
            <p:nvPr/>
          </p:nvPicPr>
          <p:blipFill>
            <a:blip r:embed="rId10"/>
            <a:stretch>
              <a:fillRect/>
            </a:stretch>
          </p:blipFill>
          <p:spPr>
            <a:xfrm>
              <a:off x="8726890" y="1690320"/>
              <a:ext cx="3960000" cy="2692065"/>
            </a:xfrm>
            <a:prstGeom prst="rect">
              <a:avLst/>
            </a:prstGeom>
          </p:spPr>
        </p:pic>
        <p:pic>
          <p:nvPicPr>
            <p:cNvPr id="42" name="图片 41">
              <a:extLst>
                <a:ext uri="{FF2B5EF4-FFF2-40B4-BE49-F238E27FC236}">
                  <a16:creationId xmlns:a16="http://schemas.microsoft.com/office/drawing/2014/main" id="{D4621A0A-B89B-DE7F-D100-ED15C2B3D8F2}"/>
                </a:ext>
              </a:extLst>
            </p:cNvPr>
            <p:cNvPicPr>
              <a:picLocks noChangeAspect="1"/>
            </p:cNvPicPr>
            <p:nvPr/>
          </p:nvPicPr>
          <p:blipFill>
            <a:blip r:embed="rId11"/>
            <a:stretch>
              <a:fillRect/>
            </a:stretch>
          </p:blipFill>
          <p:spPr>
            <a:xfrm>
              <a:off x="9319136" y="2313055"/>
              <a:ext cx="3960000" cy="2468157"/>
            </a:xfrm>
            <a:prstGeom prst="rect">
              <a:avLst/>
            </a:prstGeom>
          </p:spPr>
        </p:pic>
        <p:pic>
          <p:nvPicPr>
            <p:cNvPr id="40" name="图片 39">
              <a:extLst>
                <a:ext uri="{FF2B5EF4-FFF2-40B4-BE49-F238E27FC236}">
                  <a16:creationId xmlns:a16="http://schemas.microsoft.com/office/drawing/2014/main" id="{45CF53BC-C467-4E6F-A37C-3DF9CC75EBE5}"/>
                </a:ext>
              </a:extLst>
            </p:cNvPr>
            <p:cNvPicPr>
              <a:picLocks noChangeAspect="1"/>
            </p:cNvPicPr>
            <p:nvPr/>
          </p:nvPicPr>
          <p:blipFill>
            <a:blip r:embed="rId12"/>
            <a:stretch>
              <a:fillRect/>
            </a:stretch>
          </p:blipFill>
          <p:spPr>
            <a:xfrm>
              <a:off x="9847161" y="3016953"/>
              <a:ext cx="3960000" cy="3442228"/>
            </a:xfrm>
            <a:prstGeom prst="rect">
              <a:avLst/>
            </a:prstGeom>
          </p:spPr>
        </p:pic>
      </p:grpSp>
      <p:sp>
        <p:nvSpPr>
          <p:cNvPr id="55" name="矩形 54">
            <a:extLst>
              <a:ext uri="{FF2B5EF4-FFF2-40B4-BE49-F238E27FC236}">
                <a16:creationId xmlns:a16="http://schemas.microsoft.com/office/drawing/2014/main" id="{84B04A39-91E6-30ED-3E16-F9D9890FBC0E}"/>
              </a:ext>
            </a:extLst>
          </p:cNvPr>
          <p:cNvSpPr/>
          <p:nvPr/>
        </p:nvSpPr>
        <p:spPr>
          <a:xfrm>
            <a:off x="7864895" y="1214241"/>
            <a:ext cx="4138252" cy="5439222"/>
          </a:xfrm>
          <a:prstGeom prst="rect">
            <a:avLst/>
          </a:pr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76">
            <a:extLst>
              <a:ext uri="{FF2B5EF4-FFF2-40B4-BE49-F238E27FC236}">
                <a16:creationId xmlns:a16="http://schemas.microsoft.com/office/drawing/2014/main" id="{E61C415F-F331-24C4-0587-53457A71EA6F}"/>
              </a:ext>
            </a:extLst>
          </p:cNvPr>
          <p:cNvSpPr txBox="1"/>
          <p:nvPr/>
        </p:nvSpPr>
        <p:spPr>
          <a:xfrm>
            <a:off x="4721330" y="1337205"/>
            <a:ext cx="1722238" cy="523220"/>
          </a:xfrm>
          <a:prstGeom prst="rect">
            <a:avLst/>
          </a:prstGeom>
          <a:no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问卷调查</a:t>
            </a:r>
          </a:p>
        </p:txBody>
      </p:sp>
      <p:sp>
        <p:nvSpPr>
          <p:cNvPr id="66" name="TextBox 76">
            <a:extLst>
              <a:ext uri="{FF2B5EF4-FFF2-40B4-BE49-F238E27FC236}">
                <a16:creationId xmlns:a16="http://schemas.microsoft.com/office/drawing/2014/main" id="{0AA98677-8051-52FE-1FEF-649FA3974138}"/>
              </a:ext>
            </a:extLst>
          </p:cNvPr>
          <p:cNvSpPr txBox="1"/>
          <p:nvPr/>
        </p:nvSpPr>
        <p:spPr>
          <a:xfrm>
            <a:off x="9225541" y="1390570"/>
            <a:ext cx="1722238" cy="523220"/>
          </a:xfrm>
          <a:prstGeom prst="rect">
            <a:avLst/>
          </a:prstGeom>
          <a:no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日志研究</a:t>
            </a:r>
          </a:p>
        </p:txBody>
      </p:sp>
      <p:sp>
        <p:nvSpPr>
          <p:cNvPr id="67" name="TextBox 76">
            <a:extLst>
              <a:ext uri="{FF2B5EF4-FFF2-40B4-BE49-F238E27FC236}">
                <a16:creationId xmlns:a16="http://schemas.microsoft.com/office/drawing/2014/main" id="{7A2A5C58-3D99-A032-AABB-6E272E4E0F8D}"/>
              </a:ext>
            </a:extLst>
          </p:cNvPr>
          <p:cNvSpPr txBox="1"/>
          <p:nvPr/>
        </p:nvSpPr>
        <p:spPr>
          <a:xfrm>
            <a:off x="4299584" y="114300"/>
            <a:ext cx="3592832"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需求分析</a:t>
            </a:r>
          </a:p>
        </p:txBody>
      </p:sp>
    </p:spTree>
    <p:extLst>
      <p:ext uri="{BB962C8B-B14F-4D97-AF65-F5344CB8AC3E}">
        <p14:creationId xmlns:p14="http://schemas.microsoft.com/office/powerpoint/2010/main" val="389925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DELL\Pictures\西北师范大学\8595e3ably1gknb5os6wsj20ow0zkdma.jpg8595e3ably1gknb5os6wsj20ow0zkdma"/>
          <p:cNvPicPr>
            <a:picLocks noChangeAspect="1"/>
          </p:cNvPicPr>
          <p:nvPr/>
        </p:nvPicPr>
        <p:blipFill>
          <a:blip r:embed="rId2"/>
          <a:srcRect/>
          <a:stretch>
            <a:fillRect/>
          </a:stretch>
        </p:blipFill>
        <p:spPr>
          <a:xfrm flipH="1">
            <a:off x="0" y="-56515"/>
            <a:ext cx="12191365" cy="6946900"/>
          </a:xfrm>
          <a:prstGeom prst="rect">
            <a:avLst/>
          </a:prstGeom>
        </p:spPr>
      </p:pic>
      <p:sp>
        <p:nvSpPr>
          <p:cNvPr id="5" name="矩形 4"/>
          <p:cNvSpPr/>
          <p:nvPr/>
        </p:nvSpPr>
        <p:spPr>
          <a:xfrm>
            <a:off x="512930" y="-119380"/>
            <a:ext cx="1771740" cy="2606754"/>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541395" y="993140"/>
            <a:ext cx="8650605" cy="4475480"/>
          </a:xfrm>
          <a:prstGeom prst="rect">
            <a:avLst/>
          </a:prstGeom>
          <a:solidFill>
            <a:srgbClr val="4836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845715" y="184453"/>
            <a:ext cx="1107996" cy="1041311"/>
          </a:xfrm>
          <a:prstGeom prst="rect">
            <a:avLst/>
          </a:prstGeom>
          <a:noFill/>
        </p:spPr>
        <p:txBody>
          <a:bodyPr vert="eaVert"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p>
        </p:txBody>
      </p:sp>
      <p:sp>
        <p:nvSpPr>
          <p:cNvPr id="12" name="矩形 11"/>
          <p:cNvSpPr/>
          <p:nvPr/>
        </p:nvSpPr>
        <p:spPr>
          <a:xfrm>
            <a:off x="3752850" y="1261110"/>
            <a:ext cx="8629650" cy="392557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392606" y="3321401"/>
            <a:ext cx="3753400" cy="461665"/>
          </a:xfrm>
          <a:prstGeom prst="rect">
            <a:avLst/>
          </a:prstGeom>
        </p:spPr>
        <p:txBody>
          <a:bodyPr wrap="none">
            <a:spAutoFit/>
          </a:bodyPr>
          <a:lstStyle/>
          <a:p>
            <a:pPr>
              <a:spcBef>
                <a:spcPct val="0"/>
              </a:spcBef>
            </a:pPr>
            <a:r>
              <a:rPr lang="en-US" altLang="zh-CN" sz="2400" dirty="0">
                <a:solidFill>
                  <a:srgbClr val="E6C39C"/>
                </a:solidFill>
                <a:latin typeface="微软雅黑" panose="020B0503020204020204" pitchFamily="34" charset="-122"/>
                <a:ea typeface="微软雅黑" panose="020B0503020204020204" pitchFamily="34" charset="-122"/>
              </a:rPr>
              <a:t>Please kick the title here</a:t>
            </a:r>
          </a:p>
        </p:txBody>
      </p:sp>
      <p:sp>
        <p:nvSpPr>
          <p:cNvPr id="45" name="TextBox 76"/>
          <p:cNvSpPr txBox="1"/>
          <p:nvPr/>
        </p:nvSpPr>
        <p:spPr>
          <a:xfrm>
            <a:off x="5392420" y="2676525"/>
            <a:ext cx="4645660" cy="6451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ea"/>
              </a:rPr>
              <a:t>设计实现</a:t>
            </a:r>
          </a:p>
        </p:txBody>
      </p:sp>
    </p:spTree>
    <p:extLst>
      <p:ext uri="{BB962C8B-B14F-4D97-AF65-F5344CB8AC3E}">
        <p14:creationId xmlns:p14="http://schemas.microsoft.com/office/powerpoint/2010/main" val="10957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758977" y="159385"/>
            <a:ext cx="4243928"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p>
        </p:txBody>
      </p:sp>
      <p:sp>
        <p:nvSpPr>
          <p:cNvPr id="2" name="文本框 1">
            <a:extLst>
              <a:ext uri="{FF2B5EF4-FFF2-40B4-BE49-F238E27FC236}">
                <a16:creationId xmlns:a16="http://schemas.microsoft.com/office/drawing/2014/main" id="{9FE3DAC8-F767-0EA2-6A13-E5B6341DBB9A}"/>
              </a:ext>
            </a:extLst>
          </p:cNvPr>
          <p:cNvSpPr txBox="1"/>
          <p:nvPr/>
        </p:nvSpPr>
        <p:spPr>
          <a:xfrm>
            <a:off x="736922" y="1566535"/>
            <a:ext cx="10718156" cy="4401205"/>
          </a:xfrm>
          <a:prstGeom prst="rect">
            <a:avLst/>
          </a:prstGeom>
          <a:noFill/>
        </p:spPr>
        <p:txBody>
          <a:bodyPr wrap="square" rtlCol="0">
            <a:spAutoFit/>
          </a:bodyPr>
          <a:lstStyle/>
          <a:p>
            <a:r>
              <a:rPr lang="zh-CN" altLang="en-US" sz="2800" dirty="0">
                <a:solidFill>
                  <a:schemeClr val="bg1"/>
                </a:solidFill>
                <a:latin typeface="+mn-ea"/>
              </a:rPr>
              <a:t>    背包问题知识社区是一个用于查询全国学术网站，依据不同的背包问题面向的板块，将所有的背包问题求解归纳到不同的栏目。用户可以查询背包实际问题求解，也可以发表自我看法，借以快速准确地找到想要的信息；如果用户在移动 设备中打开背包问题知识社区，则可快速定位到用户的所在地，并推荐周边的讨论热点；背包问题知识社区还嵌入了 </a:t>
            </a:r>
            <a:r>
              <a:rPr lang="en-US" altLang="zh-CN" sz="2800" dirty="0">
                <a:solidFill>
                  <a:schemeClr val="bg1"/>
                </a:solidFill>
                <a:latin typeface="+mn-ea"/>
              </a:rPr>
              <a:t>AI </a:t>
            </a:r>
            <a:r>
              <a:rPr lang="zh-CN" altLang="en-US" sz="2800" dirty="0">
                <a:solidFill>
                  <a:schemeClr val="bg1"/>
                </a:solidFill>
                <a:latin typeface="+mn-ea"/>
              </a:rPr>
              <a:t>推荐系统，自动为用户推荐其感兴趣的博文。除此之外，我们还开发了一个供用户讨论交友的平台，用户可以在这里发 推文，提问题，给建议，分享自己的背包问题求解和当下的时代热点，促进背包 问题实际问题求解方法的同时，也推动了背包问题数据库的自我完善。 </a:t>
            </a:r>
          </a:p>
        </p:txBody>
      </p:sp>
    </p:spTree>
    <p:extLst>
      <p:ext uri="{BB962C8B-B14F-4D97-AF65-F5344CB8AC3E}">
        <p14:creationId xmlns:p14="http://schemas.microsoft.com/office/powerpoint/2010/main" val="864024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758977" y="159385"/>
            <a:ext cx="4243928" cy="1323439"/>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—WBS</a:t>
            </a:r>
            <a:r>
              <a:rPr lang="zh-CN" altLang="en-US" sz="4000" b="1" dirty="0">
                <a:solidFill>
                  <a:schemeClr val="bg1"/>
                </a:solidFill>
                <a:latin typeface="华文仿宋" panose="02010600040101010101" pitchFamily="2" charset="-122"/>
                <a:ea typeface="华文仿宋" panose="02010600040101010101" pitchFamily="2" charset="-122"/>
              </a:rPr>
              <a:t>图</a:t>
            </a:r>
          </a:p>
          <a:p>
            <a:pPr algn="ctr"/>
            <a:endParaRPr lang="zh-CN" altLang="en-US" sz="4000" b="1" dirty="0">
              <a:solidFill>
                <a:schemeClr val="bg1"/>
              </a:solidFill>
              <a:latin typeface="华文仿宋" panose="02010600040101010101" pitchFamily="2" charset="-122"/>
              <a:ea typeface="华文仿宋" panose="02010600040101010101" pitchFamily="2" charset="-122"/>
            </a:endParaRPr>
          </a:p>
        </p:txBody>
      </p:sp>
      <p:pic>
        <p:nvPicPr>
          <p:cNvPr id="4098" name="Picture 2">
            <a:extLst>
              <a:ext uri="{FF2B5EF4-FFF2-40B4-BE49-F238E27FC236}">
                <a16:creationId xmlns:a16="http://schemas.microsoft.com/office/drawing/2014/main" id="{3D001CB3-A571-ADA7-D252-1D2E6A9F7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3851"/>
            <a:ext cx="12192000" cy="467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1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758977" y="159385"/>
            <a:ext cx="4243928" cy="1323439"/>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—ER</a:t>
            </a:r>
            <a:r>
              <a:rPr lang="zh-CN" altLang="en-US" sz="4000" b="1" dirty="0">
                <a:solidFill>
                  <a:schemeClr val="bg1"/>
                </a:solidFill>
                <a:latin typeface="华文仿宋" panose="02010600040101010101" pitchFamily="2" charset="-122"/>
                <a:ea typeface="华文仿宋" panose="02010600040101010101" pitchFamily="2" charset="-122"/>
              </a:rPr>
              <a:t>图</a:t>
            </a:r>
          </a:p>
          <a:p>
            <a:pPr algn="ctr"/>
            <a:endParaRPr lang="zh-CN" altLang="en-US" sz="4000" b="1" dirty="0">
              <a:solidFill>
                <a:schemeClr val="bg1"/>
              </a:solidFill>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id="{4079761F-8DCD-C8E7-EBFB-2635304A8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941" y="1250721"/>
            <a:ext cx="7920000" cy="5018228"/>
          </a:xfrm>
          <a:prstGeom prst="rect">
            <a:avLst/>
          </a:prstGeom>
        </p:spPr>
      </p:pic>
    </p:spTree>
    <p:extLst>
      <p:ext uri="{BB962C8B-B14F-4D97-AF65-F5344CB8AC3E}">
        <p14:creationId xmlns:p14="http://schemas.microsoft.com/office/powerpoint/2010/main" val="478096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99AF88B-5C79-BEDE-AFF8-17A6D6D887E9}"/>
              </a:ext>
            </a:extLst>
          </p:cNvPr>
          <p:cNvGrpSpPr/>
          <p:nvPr/>
        </p:nvGrpSpPr>
        <p:grpSpPr>
          <a:xfrm>
            <a:off x="634" y="0"/>
            <a:ext cx="12191366" cy="6946900"/>
            <a:chOff x="634" y="0"/>
            <a:chExt cx="12191366" cy="6946900"/>
          </a:xfrm>
        </p:grpSpPr>
        <p:grpSp>
          <p:nvGrpSpPr>
            <p:cNvPr id="56" name="组合 55">
              <a:extLst>
                <a:ext uri="{FF2B5EF4-FFF2-40B4-BE49-F238E27FC236}">
                  <a16:creationId xmlns:a16="http://schemas.microsoft.com/office/drawing/2014/main" id="{9344358A-B8BF-0727-FDCC-804CF692327F}"/>
                </a:ext>
              </a:extLst>
            </p:cNvPr>
            <p:cNvGrpSpPr/>
            <p:nvPr/>
          </p:nvGrpSpPr>
          <p:grpSpPr>
            <a:xfrm>
              <a:off x="634" y="0"/>
              <a:ext cx="12191366" cy="6946900"/>
              <a:chOff x="-20322" y="0"/>
              <a:chExt cx="12191366" cy="6946900"/>
            </a:xfrm>
          </p:grpSpPr>
          <p:pic>
            <p:nvPicPr>
              <p:cNvPr id="38" name="图片 37" descr="C:\Users\DELL\Pictures\西北师范大学\8595e3ably1gknb5os6wsj20ow0zkdma.jpg8595e3ably1gknb5os6wsj20ow0zkdma">
                <a:extLst>
                  <a:ext uri="{FF2B5EF4-FFF2-40B4-BE49-F238E27FC236}">
                    <a16:creationId xmlns:a16="http://schemas.microsoft.com/office/drawing/2014/main" id="{1D343068-2CC2-936B-D7FE-450FD98C7515}"/>
                  </a:ext>
                </a:extLst>
              </p:cNvPr>
              <p:cNvPicPr>
                <a:picLocks noChangeAspect="1"/>
              </p:cNvPicPr>
              <p:nvPr/>
            </p:nvPicPr>
            <p:blipFill>
              <a:blip r:embed="rId2"/>
              <a:srcRect/>
              <a:stretch>
                <a:fillRect/>
              </a:stretch>
            </p:blipFill>
            <p:spPr>
              <a:xfrm flipH="1">
                <a:off x="-20321" y="0"/>
                <a:ext cx="12191365" cy="6946900"/>
              </a:xfrm>
              <a:prstGeom prst="rect">
                <a:avLst/>
              </a:prstGeom>
            </p:spPr>
          </p:pic>
          <p:sp>
            <p:nvSpPr>
              <p:cNvPr id="39" name="矩形 38">
                <a:extLst>
                  <a:ext uri="{FF2B5EF4-FFF2-40B4-BE49-F238E27FC236}">
                    <a16:creationId xmlns:a16="http://schemas.microsoft.com/office/drawing/2014/main" id="{EFF68D3A-438C-2911-B7AC-3D7F6F028EF0}"/>
                  </a:ext>
                </a:extLst>
              </p:cNvPr>
              <p:cNvSpPr/>
              <p:nvPr/>
            </p:nvSpPr>
            <p:spPr>
              <a:xfrm>
                <a:off x="-20322" y="0"/>
                <a:ext cx="12191365" cy="6946900"/>
              </a:xfrm>
              <a:prstGeom prst="rect">
                <a:avLst/>
              </a:prstGeom>
              <a:solidFill>
                <a:srgbClr val="483631">
                  <a:alpha val="66000"/>
                </a:srgbClr>
              </a:solidFill>
              <a:ln>
                <a:solidFill>
                  <a:srgbClr val="7A5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descr="C:/Users/DELL/AppData/Local/Temp/kaimatting/20201119155438/output_aiMatting_20201119155443.pngoutput_aiMatting_20201119155443"/>
            <p:cNvPicPr>
              <a:picLocks noChangeAspect="1"/>
            </p:cNvPicPr>
            <p:nvPr/>
          </p:nvPicPr>
          <p:blipFill>
            <a:blip r:embed="rId3"/>
            <a:stretch>
              <a:fillRect/>
            </a:stretch>
          </p:blipFill>
          <p:spPr>
            <a:xfrm>
              <a:off x="9794240" y="114300"/>
              <a:ext cx="458470" cy="458470"/>
            </a:xfrm>
            <a:prstGeom prst="rect">
              <a:avLst/>
            </a:prstGeom>
          </p:spPr>
        </p:pic>
        <p:sp>
          <p:nvSpPr>
            <p:cNvPr id="11" name="文本框 10"/>
            <p:cNvSpPr txBox="1"/>
            <p:nvPr/>
          </p:nvSpPr>
          <p:spPr>
            <a:xfrm>
              <a:off x="10252710" y="159385"/>
              <a:ext cx="1791335" cy="398780"/>
            </a:xfrm>
            <a:prstGeom prst="rect">
              <a:avLst/>
            </a:prstGeom>
            <a:noFill/>
          </p:spPr>
          <p:txBody>
            <a:bodyPr wrap="square" rtlCol="0">
              <a:spAutoFit/>
            </a:bodyPr>
            <a:lstStyle/>
            <a:p>
              <a:r>
                <a:rPr lang="zh-CN" altLang="en-US" sz="2000" dirty="0">
                  <a:latin typeface="华文行楷" panose="02010800040101010101" charset="-122"/>
                  <a:ea typeface="华文行楷" panose="02010800040101010101" charset="-122"/>
                </a:rPr>
                <a:t>西北师范大学</a:t>
              </a:r>
            </a:p>
          </p:txBody>
        </p:sp>
      </p:grpSp>
      <p:sp>
        <p:nvSpPr>
          <p:cNvPr id="67" name="TextBox 76">
            <a:extLst>
              <a:ext uri="{FF2B5EF4-FFF2-40B4-BE49-F238E27FC236}">
                <a16:creationId xmlns:a16="http://schemas.microsoft.com/office/drawing/2014/main" id="{7A2A5C58-3D99-A032-AABB-6E272E4E0F8D}"/>
              </a:ext>
            </a:extLst>
          </p:cNvPr>
          <p:cNvSpPr txBox="1"/>
          <p:nvPr/>
        </p:nvSpPr>
        <p:spPr>
          <a:xfrm>
            <a:off x="3520046" y="204222"/>
            <a:ext cx="5110634" cy="707886"/>
          </a:xfrm>
          <a:prstGeom prst="rect">
            <a:avLst/>
          </a:prstGeom>
          <a:noFill/>
        </p:spPr>
        <p:txBody>
          <a:bodyPr wrap="square" rtlCol="0">
            <a:spAutoFit/>
          </a:bodyPr>
          <a:lstStyle/>
          <a:p>
            <a:pPr algn="ctr"/>
            <a:r>
              <a:rPr lang="zh-CN" altLang="en-US" sz="4000" b="1" dirty="0">
                <a:solidFill>
                  <a:schemeClr val="bg1"/>
                </a:solidFill>
                <a:latin typeface="华文仿宋" panose="02010600040101010101" pitchFamily="2" charset="-122"/>
                <a:ea typeface="华文仿宋" panose="02010600040101010101" pitchFamily="2" charset="-122"/>
              </a:rPr>
              <a:t>设计实现</a:t>
            </a:r>
            <a:r>
              <a:rPr lang="en-US" altLang="zh-CN" sz="4000" b="1" dirty="0">
                <a:solidFill>
                  <a:schemeClr val="bg1"/>
                </a:solidFill>
                <a:latin typeface="华文仿宋" panose="02010600040101010101" pitchFamily="2" charset="-122"/>
                <a:ea typeface="华文仿宋" panose="02010600040101010101" pitchFamily="2" charset="-122"/>
              </a:rPr>
              <a:t>—</a:t>
            </a:r>
            <a:r>
              <a:rPr lang="zh-CN" altLang="en-US" sz="4000" b="1" dirty="0">
                <a:solidFill>
                  <a:schemeClr val="bg1"/>
                </a:solidFill>
                <a:latin typeface="华文仿宋" panose="02010600040101010101" pitchFamily="2" charset="-122"/>
                <a:ea typeface="华文仿宋" panose="02010600040101010101" pitchFamily="2" charset="-122"/>
              </a:rPr>
              <a:t>数据库</a:t>
            </a:r>
          </a:p>
        </p:txBody>
      </p:sp>
      <p:sp>
        <p:nvSpPr>
          <p:cNvPr id="90" name="文本框 89">
            <a:extLst>
              <a:ext uri="{FF2B5EF4-FFF2-40B4-BE49-F238E27FC236}">
                <a16:creationId xmlns:a16="http://schemas.microsoft.com/office/drawing/2014/main" id="{B3CDD1B3-72FA-22D5-E381-8F7692D7108B}"/>
              </a:ext>
            </a:extLst>
          </p:cNvPr>
          <p:cNvSpPr txBox="1"/>
          <p:nvPr/>
        </p:nvSpPr>
        <p:spPr>
          <a:xfrm>
            <a:off x="430695" y="2448726"/>
            <a:ext cx="11330609" cy="3782895"/>
          </a:xfrm>
          <a:prstGeom prst="rect">
            <a:avLst/>
          </a:prstGeom>
          <a:noFill/>
        </p:spPr>
        <p:txBody>
          <a:bodyPr wrap="square" rtlCol="0" anchor="t">
            <a:spAutoFit/>
          </a:bodyPr>
          <a:lstStyle/>
          <a:p>
            <a:pPr marR="0" lvl="0" algn="l" defTabSz="914400" rtl="0" eaLnBrk="1" fontAlgn="auto" latinLnBrk="0" hangingPunct="1">
              <a:lnSpc>
                <a:spcPct val="150000"/>
              </a:lnSpc>
              <a:spcBef>
                <a:spcPts val="0"/>
              </a:spcBef>
              <a:spcAft>
                <a:spcPts val="0"/>
              </a:spcAft>
              <a:buClrTx/>
              <a:buSzTx/>
              <a:defRPr/>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题库练习</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数据存储的方式分为：文件存储、</a:t>
            </a:r>
            <a:r>
              <a:rPr lang="en-US" altLang="zh-CN"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SharedPreferences</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SQLite</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数据库，</a:t>
            </a:r>
            <a:r>
              <a:rPr lang="en-US" altLang="zh-CN"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ContentProvider</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、网路存储，本项目主要用到两个数据存储方式，具体介绍如下所示：</a:t>
            </a:r>
            <a:r>
              <a:rPr lang="en-US" altLang="zh-CN"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SharedPreferences</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简介</a:t>
            </a:r>
            <a:r>
              <a:rPr lang="en-US" altLang="zh-CN"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SharedPreferences</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平台上一个轻量级的存储类，用于程序中一些少量数据持久化存储（如应用中的配置、参数属性、用户名、密码等）以键值对的方式来存储数据，当保存一条数据的时候，需要给这条数据提供一个对应的键，这样在读取数据的时候就可以通过这个键把相应的值取出来支持多种不同的数据类型存储，如果存储的数据类型是整型，那么读取出来的数据也是整型的；如果存储的数据是一个字符串，那么读取出来的数据仍然是字符串存储在</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中，其默认路径为</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/data/data//</a:t>
            </a:r>
            <a:r>
              <a:rPr lang="en-US" altLang="zh-CN"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shared_prefsSQLite</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数据库存储特点：</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SQLite</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自带的一个轻量级的数据库，运算速度快，占 用资源少，支持基本</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SQL</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语法。</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SQLite</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数据库可以存储应用程序中的大量数据，并对数据进行管 理和维护。</a:t>
            </a:r>
          </a:p>
        </p:txBody>
      </p:sp>
      <p:grpSp>
        <p:nvGrpSpPr>
          <p:cNvPr id="2" name="组合 1">
            <a:extLst>
              <a:ext uri="{FF2B5EF4-FFF2-40B4-BE49-F238E27FC236}">
                <a16:creationId xmlns:a16="http://schemas.microsoft.com/office/drawing/2014/main" id="{D4DE5984-CF8C-CFF0-FAF1-D46EC4D4E86F}"/>
              </a:ext>
            </a:extLst>
          </p:cNvPr>
          <p:cNvGrpSpPr/>
          <p:nvPr/>
        </p:nvGrpSpPr>
        <p:grpSpPr>
          <a:xfrm>
            <a:off x="330508" y="858580"/>
            <a:ext cx="3712868" cy="1117044"/>
            <a:chOff x="859828" y="900138"/>
            <a:chExt cx="3712868" cy="1117044"/>
          </a:xfrm>
        </p:grpSpPr>
        <p:sp>
          <p:nvSpPr>
            <p:cNvPr id="51" name="任意多边形 17">
              <a:extLst>
                <a:ext uri="{FF2B5EF4-FFF2-40B4-BE49-F238E27FC236}">
                  <a16:creationId xmlns:a16="http://schemas.microsoft.com/office/drawing/2014/main" id="{02ABA2F7-116A-D5A8-7878-6BB67AB4FCE8}"/>
                </a:ext>
              </a:extLst>
            </p:cNvPr>
            <p:cNvSpPr/>
            <p:nvPr/>
          </p:nvSpPr>
          <p:spPr>
            <a:xfrm>
              <a:off x="859828" y="900138"/>
              <a:ext cx="1478510" cy="1117044"/>
            </a:xfrm>
            <a:custGeom>
              <a:avLst/>
              <a:gdLst>
                <a:gd name="connsiteX0" fmla="*/ 0 w 3774995"/>
                <a:gd name="connsiteY0" fmla="*/ 0 h 1775638"/>
                <a:gd name="connsiteX1" fmla="*/ 3140588 w 3774995"/>
                <a:gd name="connsiteY1" fmla="*/ 0 h 1775638"/>
                <a:gd name="connsiteX2" fmla="*/ 3296093 w 3774995"/>
                <a:gd name="connsiteY2" fmla="*/ 0 h 1775638"/>
                <a:gd name="connsiteX3" fmla="*/ 3306216 w 3774995"/>
                <a:gd name="connsiteY3" fmla="*/ 6150 h 1775638"/>
                <a:gd name="connsiteX4" fmla="*/ 3774995 w 3774995"/>
                <a:gd name="connsiteY4" fmla="*/ 887819 h 1775638"/>
                <a:gd name="connsiteX5" fmla="*/ 3306216 w 3774995"/>
                <a:gd name="connsiteY5" fmla="*/ 1769488 h 1775638"/>
                <a:gd name="connsiteX6" fmla="*/ 3296093 w 3774995"/>
                <a:gd name="connsiteY6" fmla="*/ 1775638 h 1775638"/>
                <a:gd name="connsiteX7" fmla="*/ 3140588 w 3774995"/>
                <a:gd name="connsiteY7" fmla="*/ 1775638 h 1775638"/>
                <a:gd name="connsiteX8" fmla="*/ 0 w 3774995"/>
                <a:gd name="connsiteY8" fmla="*/ 1775638 h 1775638"/>
                <a:gd name="connsiteX9" fmla="*/ 10123 w 3774995"/>
                <a:gd name="connsiteY9" fmla="*/ 1769488 h 1775638"/>
                <a:gd name="connsiteX10" fmla="*/ 478902 w 3774995"/>
                <a:gd name="connsiteY10" fmla="*/ 887819 h 1775638"/>
                <a:gd name="connsiteX11" fmla="*/ 10123 w 3774995"/>
                <a:gd name="connsiteY11" fmla="*/ 6150 h 17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995" h="1775638">
                  <a:moveTo>
                    <a:pt x="0" y="0"/>
                  </a:moveTo>
                  <a:lnTo>
                    <a:pt x="3140588" y="0"/>
                  </a:lnTo>
                  <a:lnTo>
                    <a:pt x="3296093" y="0"/>
                  </a:lnTo>
                  <a:lnTo>
                    <a:pt x="3306216" y="6150"/>
                  </a:lnTo>
                  <a:cubicBezTo>
                    <a:pt x="3589044" y="197225"/>
                    <a:pt x="3774995" y="520807"/>
                    <a:pt x="3774995" y="887819"/>
                  </a:cubicBezTo>
                  <a:cubicBezTo>
                    <a:pt x="3774995" y="1254832"/>
                    <a:pt x="3589044" y="1578413"/>
                    <a:pt x="3306216" y="1769488"/>
                  </a:cubicBezTo>
                  <a:lnTo>
                    <a:pt x="3296093" y="1775638"/>
                  </a:lnTo>
                  <a:lnTo>
                    <a:pt x="3140588" y="1775638"/>
                  </a:lnTo>
                  <a:lnTo>
                    <a:pt x="0" y="1775638"/>
                  </a:lnTo>
                  <a:lnTo>
                    <a:pt x="10123" y="1769488"/>
                  </a:lnTo>
                  <a:cubicBezTo>
                    <a:pt x="292951" y="1578413"/>
                    <a:pt x="478902" y="1254832"/>
                    <a:pt x="478902" y="887819"/>
                  </a:cubicBezTo>
                  <a:cubicBezTo>
                    <a:pt x="478902" y="520807"/>
                    <a:pt x="292951" y="197225"/>
                    <a:pt x="10123" y="6150"/>
                  </a:cubicBezTo>
                  <a:close/>
                </a:path>
              </a:pathLst>
            </a:custGeom>
            <a:solidFill>
              <a:srgbClr val="83685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AutoShape 28">
              <a:extLst>
                <a:ext uri="{FF2B5EF4-FFF2-40B4-BE49-F238E27FC236}">
                  <a16:creationId xmlns:a16="http://schemas.microsoft.com/office/drawing/2014/main" id="{5E8F6C94-1263-D9AF-EE6B-0A3920EC9221}"/>
                </a:ext>
              </a:extLst>
            </p:cNvPr>
            <p:cNvSpPr/>
            <p:nvPr/>
          </p:nvSpPr>
          <p:spPr bwMode="auto">
            <a:xfrm>
              <a:off x="1439128" y="1245320"/>
              <a:ext cx="442697" cy="442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1"/>
                </a:solidFill>
                <a:effectLst>
                  <a:outerShdw blurRad="38100" dist="38100" dir="2700000" algn="tl">
                    <a:srgbClr val="000000"/>
                  </a:outerShdw>
                </a:effectLst>
              </a:endParaRPr>
            </a:p>
          </p:txBody>
        </p:sp>
        <p:sp>
          <p:nvSpPr>
            <p:cNvPr id="94" name="Subtitle 2">
              <a:extLst>
                <a:ext uri="{FF2B5EF4-FFF2-40B4-BE49-F238E27FC236}">
                  <a16:creationId xmlns:a16="http://schemas.microsoft.com/office/drawing/2014/main" id="{45723402-54DC-2AD9-653B-5B8797EC9246}"/>
                </a:ext>
              </a:extLst>
            </p:cNvPr>
            <p:cNvSpPr txBox="1"/>
            <p:nvPr/>
          </p:nvSpPr>
          <p:spPr bwMode="auto">
            <a:xfrm>
              <a:off x="1822365" y="914634"/>
              <a:ext cx="2750331" cy="5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2400" b="1" dirty="0">
                  <a:solidFill>
                    <a:schemeClr val="bg1"/>
                  </a:solidFill>
                  <a:latin typeface="微软雅黑" panose="020B0503020204020204" pitchFamily="34" charset="-122"/>
                  <a:ea typeface="微软雅黑" panose="020B0503020204020204" pitchFamily="34" charset="-122"/>
                  <a:cs typeface="Open Sans Light" panose="020B0306030504020204" charset="0"/>
                  <a:sym typeface="时尚中黑简体" charset="-122"/>
                </a:rPr>
                <a:t>数据库模块</a:t>
              </a:r>
              <a:endParaRPr lang="en-US" altLang="zh-CN" sz="1065" dirty="0">
                <a:solidFill>
                  <a:schemeClr val="bg1"/>
                </a:solidFill>
                <a:latin typeface="微软雅黑" panose="020B0503020204020204" pitchFamily="34" charset="-122"/>
                <a:ea typeface="微软雅黑" panose="020B0503020204020204" pitchFamily="34" charset="-122"/>
                <a:cs typeface="Open Sans Light" panose="020B0306030504020204" charset="0"/>
              </a:endParaRPr>
            </a:p>
          </p:txBody>
        </p:sp>
      </p:grpSp>
    </p:spTree>
    <p:extLst>
      <p:ext uri="{BB962C8B-B14F-4D97-AF65-F5344CB8AC3E}">
        <p14:creationId xmlns:p14="http://schemas.microsoft.com/office/powerpoint/2010/main" val="2712471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1022</Words>
  <Application>Microsoft Office PowerPoint</Application>
  <PresentationFormat>宽屏</PresentationFormat>
  <Paragraphs>141</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UbuntuMono</vt:lpstr>
      <vt:lpstr>方正姚体</vt:lpstr>
      <vt:lpstr>华文仿宋</vt:lpstr>
      <vt:lpstr>华文行楷</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公众号pptnew</Manager>
  <Company>公众号pptnew</Company>
  <LinksUpToDate>false</LinksUpToDate>
  <SharedDoc>false</SharedDoc>
  <HyperlinkBase>http://www.pptnew.cn/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公众号pptnew</dc:title>
  <dc:subject>公众号pptnew</dc:subject>
  <dc:creator>公众号pptnew</dc:creator>
  <cp:keywords>公众号pptnew</cp:keywords>
  <dc:description>公众号pptnew</dc:description>
  <cp:lastModifiedBy>七 南</cp:lastModifiedBy>
  <cp:revision>33</cp:revision>
  <dcterms:created xsi:type="dcterms:W3CDTF">2017-06-18T11:38:00Z</dcterms:created>
  <dcterms:modified xsi:type="dcterms:W3CDTF">2022-06-29T03:16:39Z</dcterms:modified>
  <cp:category>公众号pptnew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